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7559675" cy="106918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69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p:spPr>
        <p:txBody>
          <a:bodyPr lIns="0" tIns="0" rIns="0" bIns="0" anchor="ctr"/>
          <a:lstStyle/>
          <a:p>
            <a:endParaRPr lang="en-US" sz="1800" b="0" strike="noStrike" spc="-1">
              <a:solidFill>
                <a:srgbClr val="000000"/>
              </a:solidFill>
              <a:uFill>
                <a:solidFill>
                  <a:srgbClr val="FFFFFF"/>
                </a:solidFill>
              </a:uFill>
              <a:latin typeface="Calibri"/>
            </a:endParaRPr>
          </a:p>
        </p:txBody>
      </p:sp>
      <p:sp>
        <p:nvSpPr>
          <p:cNvPr id="27" name="PlaceHolder 2"/>
          <p:cNvSpPr>
            <a:spLocks noGrp="1"/>
          </p:cNvSpPr>
          <p:nvPr>
            <p:ph type="body"/>
          </p:nvPr>
        </p:nvSpPr>
        <p:spPr>
          <a:xfrm>
            <a:off x="838080" y="1825560"/>
            <a:ext cx="10515240" cy="2075040"/>
          </a:xfrm>
          <a:prstGeom prst="rect">
            <a:avLst/>
          </a:prstGeom>
        </p:spPr>
        <p:txBody>
          <a:bodyPr lIns="0" tIns="0" rIns="0" bIns="0"/>
          <a:lstStyle/>
          <a:p>
            <a:endParaRPr lang="en-US" sz="2800" b="0" strike="noStrike" spc="-1">
              <a:solidFill>
                <a:srgbClr val="000000"/>
              </a:solidFill>
              <a:uFill>
                <a:solidFill>
                  <a:srgbClr val="FFFFFF"/>
                </a:solidFill>
              </a:uFill>
              <a:latin typeface="Calibri"/>
            </a:endParaRPr>
          </a:p>
        </p:txBody>
      </p:sp>
      <p:sp>
        <p:nvSpPr>
          <p:cNvPr id="28" name="PlaceHolder 3"/>
          <p:cNvSpPr>
            <a:spLocks noGrp="1"/>
          </p:cNvSpPr>
          <p:nvPr>
            <p:ph type="body"/>
          </p:nvPr>
        </p:nvSpPr>
        <p:spPr>
          <a:xfrm>
            <a:off x="838080" y="4098240"/>
            <a:ext cx="10515240" cy="2075040"/>
          </a:xfrm>
          <a:prstGeom prst="rect">
            <a:avLst/>
          </a:prstGeom>
        </p:spPr>
        <p:txBody>
          <a:bodyPr lIns="0" tIns="0" rIns="0" bIns="0"/>
          <a:lstStyle/>
          <a:p>
            <a:endParaRPr lang="en-US" sz="2800" b="0" strike="noStrike" spc="-1">
              <a:solidFill>
                <a:srgbClr val="000000"/>
              </a:solidFill>
              <a:uFill>
                <a:solidFill>
                  <a:srgbClr val="FFFFFF"/>
                </a:solidFill>
              </a:u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p:spPr>
        <p:txBody>
          <a:bodyPr lIns="0" tIns="0" rIns="0" bIns="0" anchor="ctr"/>
          <a:lstStyle/>
          <a:p>
            <a:endParaRPr lang="en-US" sz="1800" b="0" strike="noStrike" spc="-1">
              <a:solidFill>
                <a:srgbClr val="000000"/>
              </a:solidFill>
              <a:uFill>
                <a:solidFill>
                  <a:srgbClr val="FFFFFF"/>
                </a:solidFill>
              </a:uFill>
              <a:latin typeface="Calibri"/>
            </a:endParaRPr>
          </a:p>
        </p:txBody>
      </p:sp>
      <p:sp>
        <p:nvSpPr>
          <p:cNvPr id="30" name="PlaceHolder 2"/>
          <p:cNvSpPr>
            <a:spLocks noGrp="1"/>
          </p:cNvSpPr>
          <p:nvPr>
            <p:ph type="body"/>
          </p:nvPr>
        </p:nvSpPr>
        <p:spPr>
          <a:xfrm>
            <a:off x="838080" y="1825560"/>
            <a:ext cx="5131080" cy="2075040"/>
          </a:xfrm>
          <a:prstGeom prst="rect">
            <a:avLst/>
          </a:prstGeom>
        </p:spPr>
        <p:txBody>
          <a:bodyPr lIns="0" tIns="0" rIns="0" bIns="0"/>
          <a:lstStyle/>
          <a:p>
            <a:endParaRPr lang="en-US" sz="2800" b="0" strike="noStrike" spc="-1">
              <a:solidFill>
                <a:srgbClr val="000000"/>
              </a:solidFill>
              <a:uFill>
                <a:solidFill>
                  <a:srgbClr val="FFFFFF"/>
                </a:solidFill>
              </a:uFill>
              <a:latin typeface="Calibri"/>
            </a:endParaRPr>
          </a:p>
        </p:txBody>
      </p:sp>
      <p:sp>
        <p:nvSpPr>
          <p:cNvPr id="31" name="PlaceHolder 3"/>
          <p:cNvSpPr>
            <a:spLocks noGrp="1"/>
          </p:cNvSpPr>
          <p:nvPr>
            <p:ph type="body"/>
          </p:nvPr>
        </p:nvSpPr>
        <p:spPr>
          <a:xfrm>
            <a:off x="6226200" y="1825560"/>
            <a:ext cx="5131080" cy="2075040"/>
          </a:xfrm>
          <a:prstGeom prst="rect">
            <a:avLst/>
          </a:prstGeom>
        </p:spPr>
        <p:txBody>
          <a:bodyPr lIns="0" tIns="0" rIns="0" bIns="0"/>
          <a:lstStyle/>
          <a:p>
            <a:endParaRPr lang="en-US" sz="2800" b="0" strike="noStrike" spc="-1">
              <a:solidFill>
                <a:srgbClr val="000000"/>
              </a:solidFill>
              <a:uFill>
                <a:solidFill>
                  <a:srgbClr val="FFFFFF"/>
                </a:solidFill>
              </a:uFill>
              <a:latin typeface="Calibri"/>
            </a:endParaRPr>
          </a:p>
        </p:txBody>
      </p:sp>
      <p:sp>
        <p:nvSpPr>
          <p:cNvPr id="32" name="PlaceHolder 4"/>
          <p:cNvSpPr>
            <a:spLocks noGrp="1"/>
          </p:cNvSpPr>
          <p:nvPr>
            <p:ph type="body"/>
          </p:nvPr>
        </p:nvSpPr>
        <p:spPr>
          <a:xfrm>
            <a:off x="6226200" y="4098240"/>
            <a:ext cx="5131080" cy="2075040"/>
          </a:xfrm>
          <a:prstGeom prst="rect">
            <a:avLst/>
          </a:prstGeom>
        </p:spPr>
        <p:txBody>
          <a:bodyPr lIns="0" tIns="0" rIns="0" bIns="0"/>
          <a:lstStyle/>
          <a:p>
            <a:endParaRPr lang="en-US" sz="2800" b="0" strike="noStrike" spc="-1">
              <a:solidFill>
                <a:srgbClr val="000000"/>
              </a:solidFill>
              <a:uFill>
                <a:solidFill>
                  <a:srgbClr val="FFFFFF"/>
                </a:solidFill>
              </a:uFill>
              <a:latin typeface="Calibri"/>
            </a:endParaRPr>
          </a:p>
        </p:txBody>
      </p:sp>
      <p:sp>
        <p:nvSpPr>
          <p:cNvPr id="33" name="PlaceHolder 5"/>
          <p:cNvSpPr>
            <a:spLocks noGrp="1"/>
          </p:cNvSpPr>
          <p:nvPr>
            <p:ph type="body"/>
          </p:nvPr>
        </p:nvSpPr>
        <p:spPr>
          <a:xfrm>
            <a:off x="838080" y="4098240"/>
            <a:ext cx="5131080" cy="2075040"/>
          </a:xfrm>
          <a:prstGeom prst="rect">
            <a:avLst/>
          </a:prstGeom>
        </p:spPr>
        <p:txBody>
          <a:bodyPr lIns="0" tIns="0" rIns="0" bIns="0"/>
          <a:lstStyle/>
          <a:p>
            <a:endParaRPr lang="en-US" sz="2800" b="0" strike="noStrike" spc="-1">
              <a:solidFill>
                <a:srgbClr val="000000"/>
              </a:solidFill>
              <a:uFill>
                <a:solidFill>
                  <a:srgbClr val="FFFFFF"/>
                </a:solidFill>
              </a:u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p:spPr>
        <p:txBody>
          <a:bodyPr lIns="0" tIns="0" rIns="0" bIns="0" anchor="ctr"/>
          <a:lstStyle/>
          <a:p>
            <a:endParaRPr lang="en-US" sz="1800" b="0" strike="noStrike" spc="-1">
              <a:solidFill>
                <a:srgbClr val="000000"/>
              </a:solidFill>
              <a:uFill>
                <a:solidFill>
                  <a:srgbClr val="FFFFFF"/>
                </a:solidFill>
              </a:uFill>
              <a:latin typeface="Calibri"/>
            </a:endParaRPr>
          </a:p>
        </p:txBody>
      </p:sp>
      <p:sp>
        <p:nvSpPr>
          <p:cNvPr id="35" name="PlaceHolder 2"/>
          <p:cNvSpPr>
            <a:spLocks noGrp="1"/>
          </p:cNvSpPr>
          <p:nvPr>
            <p:ph type="body"/>
          </p:nvPr>
        </p:nvSpPr>
        <p:spPr>
          <a:xfrm>
            <a:off x="838080" y="1825560"/>
            <a:ext cx="10515240" cy="4350960"/>
          </a:xfrm>
          <a:prstGeom prst="rect">
            <a:avLst/>
          </a:prstGeom>
        </p:spPr>
        <p:txBody>
          <a:bodyPr lIns="0" tIns="0" rIns="0" bIns="0"/>
          <a:lstStyle/>
          <a:p>
            <a:endParaRPr lang="en-US" sz="2800" b="0" strike="noStrike" spc="-1">
              <a:solidFill>
                <a:srgbClr val="000000"/>
              </a:solidFill>
              <a:uFill>
                <a:solidFill>
                  <a:srgbClr val="FFFFFF"/>
                </a:solidFill>
              </a:uFill>
              <a:latin typeface="Calibri"/>
            </a:endParaRPr>
          </a:p>
        </p:txBody>
      </p:sp>
      <p:sp>
        <p:nvSpPr>
          <p:cNvPr id="36" name="PlaceHolder 3"/>
          <p:cNvSpPr>
            <a:spLocks noGrp="1"/>
          </p:cNvSpPr>
          <p:nvPr>
            <p:ph type="body"/>
          </p:nvPr>
        </p:nvSpPr>
        <p:spPr>
          <a:xfrm>
            <a:off x="838080" y="1825560"/>
            <a:ext cx="10515240" cy="4350960"/>
          </a:xfrm>
          <a:prstGeom prst="rect">
            <a:avLst/>
          </a:prstGeom>
        </p:spPr>
        <p:txBody>
          <a:bodyPr lIns="0" tIns="0" rIns="0" bIns="0"/>
          <a:lstStyle/>
          <a:p>
            <a:endParaRPr lang="en-US" sz="2800" b="0" strike="noStrike" spc="-1">
              <a:solidFill>
                <a:srgbClr val="000000"/>
              </a:solidFill>
              <a:uFill>
                <a:solidFill>
                  <a:srgbClr val="FFFFFF"/>
                </a:solidFill>
              </a:uFill>
              <a:latin typeface="Calibri"/>
            </a:endParaRPr>
          </a:p>
        </p:txBody>
      </p:sp>
      <p:pic>
        <p:nvPicPr>
          <p:cNvPr id="37" name="Рисунок 36"/>
          <p:cNvPicPr/>
          <p:nvPr/>
        </p:nvPicPr>
        <p:blipFill>
          <a:blip r:embed="rId2"/>
          <a:stretch/>
        </p:blipFill>
        <p:spPr>
          <a:xfrm>
            <a:off x="3368880" y="1825560"/>
            <a:ext cx="5452920" cy="4350960"/>
          </a:xfrm>
          <a:prstGeom prst="rect">
            <a:avLst/>
          </a:prstGeom>
          <a:ln>
            <a:noFill/>
          </a:ln>
        </p:spPr>
      </p:pic>
      <p:pic>
        <p:nvPicPr>
          <p:cNvPr id="38" name="Рисунок 37"/>
          <p:cNvPicPr/>
          <p:nvPr/>
        </p:nvPicPr>
        <p:blipFill>
          <a:blip r:embed="rId2"/>
          <a:stretch/>
        </p:blipFill>
        <p:spPr>
          <a:xfrm>
            <a:off x="3368880" y="1825560"/>
            <a:ext cx="5452920" cy="4350960"/>
          </a:xfrm>
          <a:prstGeom prst="rect">
            <a:avLst/>
          </a:prstGeom>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lIns="0" tIns="0" rIns="0" bIns="0" anchor="ctr"/>
          <a:lstStyle/>
          <a:p>
            <a:endParaRPr lang="en-US" sz="1800" b="0" strike="noStrike" spc="-1">
              <a:solidFill>
                <a:srgbClr val="000000"/>
              </a:solidFill>
              <a:uFill>
                <a:solidFill>
                  <a:srgbClr val="FFFFFF"/>
                </a:solidFill>
              </a:uFill>
              <a:latin typeface="Calibri"/>
            </a:endParaRPr>
          </a:p>
        </p:txBody>
      </p:sp>
      <p:sp>
        <p:nvSpPr>
          <p:cNvPr id="6" name="PlaceHolder 2"/>
          <p:cNvSpPr>
            <a:spLocks noGrp="1"/>
          </p:cNvSpPr>
          <p:nvPr>
            <p:ph type="subTitle"/>
          </p:nvPr>
        </p:nvSpPr>
        <p:spPr>
          <a:xfrm>
            <a:off x="838080" y="1825560"/>
            <a:ext cx="10515240" cy="4350960"/>
          </a:xfrm>
          <a:prstGeom prst="rect">
            <a:avLst/>
          </a:prstGeom>
        </p:spPr>
        <p:txBody>
          <a:bodyPr lIns="0" tIns="0" rIns="0" bIns="0" anchor="ctr"/>
          <a:lstStyle/>
          <a:p>
            <a:pPr algn="ctr"/>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p:spPr>
        <p:txBody>
          <a:bodyPr lIns="0" tIns="0" rIns="0" bIns="0" anchor="ctr"/>
          <a:lstStyle/>
          <a:p>
            <a:endParaRPr lang="en-US" sz="1800" b="0" strike="noStrike" spc="-1">
              <a:solidFill>
                <a:srgbClr val="000000"/>
              </a:solidFill>
              <a:uFill>
                <a:solidFill>
                  <a:srgbClr val="FFFFFF"/>
                </a:solidFill>
              </a:uFill>
              <a:latin typeface="Calibri"/>
            </a:endParaRPr>
          </a:p>
        </p:txBody>
      </p:sp>
      <p:sp>
        <p:nvSpPr>
          <p:cNvPr id="8" name="PlaceHolder 2"/>
          <p:cNvSpPr>
            <a:spLocks noGrp="1"/>
          </p:cNvSpPr>
          <p:nvPr>
            <p:ph type="body"/>
          </p:nvPr>
        </p:nvSpPr>
        <p:spPr>
          <a:xfrm>
            <a:off x="838080" y="1825560"/>
            <a:ext cx="10515240" cy="4350960"/>
          </a:xfrm>
          <a:prstGeom prst="rect">
            <a:avLst/>
          </a:prstGeom>
        </p:spPr>
        <p:txBody>
          <a:bodyPr lIns="0" tIns="0" rIns="0" bIns="0"/>
          <a:lstStyle/>
          <a:p>
            <a:endParaRPr lang="en-US" sz="2800" b="0" strike="noStrike" spc="-1">
              <a:solidFill>
                <a:srgbClr val="000000"/>
              </a:solidFill>
              <a:uFill>
                <a:solidFill>
                  <a:srgbClr val="FFFFFF"/>
                </a:solidFill>
              </a:u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p:spPr>
        <p:txBody>
          <a:bodyPr lIns="0" tIns="0" rIns="0" bIns="0" anchor="ctr"/>
          <a:lstStyle/>
          <a:p>
            <a:endParaRPr lang="en-US" sz="1800" b="0" strike="noStrike" spc="-1">
              <a:solidFill>
                <a:srgbClr val="000000"/>
              </a:solidFill>
              <a:uFill>
                <a:solidFill>
                  <a:srgbClr val="FFFFFF"/>
                </a:solidFill>
              </a:uFill>
              <a:latin typeface="Calibri"/>
            </a:endParaRPr>
          </a:p>
        </p:txBody>
      </p:sp>
      <p:sp>
        <p:nvSpPr>
          <p:cNvPr id="10" name="PlaceHolder 2"/>
          <p:cNvSpPr>
            <a:spLocks noGrp="1"/>
          </p:cNvSpPr>
          <p:nvPr>
            <p:ph type="body"/>
          </p:nvPr>
        </p:nvSpPr>
        <p:spPr>
          <a:xfrm>
            <a:off x="838080" y="1825560"/>
            <a:ext cx="5131080" cy="4350960"/>
          </a:xfrm>
          <a:prstGeom prst="rect">
            <a:avLst/>
          </a:prstGeom>
        </p:spPr>
        <p:txBody>
          <a:bodyPr lIns="0" tIns="0" rIns="0" bIns="0"/>
          <a:lstStyle/>
          <a:p>
            <a:endParaRPr lang="en-US" sz="2800" b="0" strike="noStrike" spc="-1">
              <a:solidFill>
                <a:srgbClr val="000000"/>
              </a:solidFill>
              <a:uFill>
                <a:solidFill>
                  <a:srgbClr val="FFFFFF"/>
                </a:solidFill>
              </a:uFill>
              <a:latin typeface="Calibri"/>
            </a:endParaRPr>
          </a:p>
        </p:txBody>
      </p:sp>
      <p:sp>
        <p:nvSpPr>
          <p:cNvPr id="11" name="PlaceHolder 3"/>
          <p:cNvSpPr>
            <a:spLocks noGrp="1"/>
          </p:cNvSpPr>
          <p:nvPr>
            <p:ph type="body"/>
          </p:nvPr>
        </p:nvSpPr>
        <p:spPr>
          <a:xfrm>
            <a:off x="6226200" y="1825560"/>
            <a:ext cx="5131080" cy="4350960"/>
          </a:xfrm>
          <a:prstGeom prst="rect">
            <a:avLst/>
          </a:prstGeom>
        </p:spPr>
        <p:txBody>
          <a:bodyPr lIns="0" tIns="0" rIns="0" bIns="0"/>
          <a:lstStyle/>
          <a:p>
            <a:endParaRPr lang="en-US" sz="2800" b="0" strike="noStrike" spc="-1">
              <a:solidFill>
                <a:srgbClr val="000000"/>
              </a:solidFill>
              <a:uFill>
                <a:solidFill>
                  <a:srgbClr val="FFFFFF"/>
                </a:solidFill>
              </a:u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p:spPr>
        <p:txBody>
          <a:bodyPr lIns="0" tIns="0" rIns="0" bIns="0" anchor="ctr"/>
          <a:lstStyle/>
          <a:p>
            <a:endParaRPr lang="en-US" sz="1800" b="0" strike="noStrike" spc="-1">
              <a:solidFill>
                <a:srgbClr val="000000"/>
              </a:solidFill>
              <a:uFill>
                <a:solidFill>
                  <a:srgbClr val="FFFFFF"/>
                </a:solidFill>
              </a:u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p:spPr>
        <p:txBody>
          <a:bodyPr lIns="0" tIns="0" rIns="0" bIns="0" anchor="ctr"/>
          <a:lstStyle/>
          <a:p>
            <a:pPr algn="ctr"/>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p:spPr>
        <p:txBody>
          <a:bodyPr lIns="0" tIns="0" rIns="0" bIns="0" anchor="ctr"/>
          <a:lstStyle/>
          <a:p>
            <a:endParaRPr lang="en-US" sz="1800" b="0" strike="noStrike" spc="-1">
              <a:solidFill>
                <a:srgbClr val="000000"/>
              </a:solidFill>
              <a:uFill>
                <a:solidFill>
                  <a:srgbClr val="FFFFFF"/>
                </a:solidFill>
              </a:uFill>
              <a:latin typeface="Calibri"/>
            </a:endParaRPr>
          </a:p>
        </p:txBody>
      </p:sp>
      <p:sp>
        <p:nvSpPr>
          <p:cNvPr id="15" name="PlaceHolder 2"/>
          <p:cNvSpPr>
            <a:spLocks noGrp="1"/>
          </p:cNvSpPr>
          <p:nvPr>
            <p:ph type="body"/>
          </p:nvPr>
        </p:nvSpPr>
        <p:spPr>
          <a:xfrm>
            <a:off x="838080" y="1825560"/>
            <a:ext cx="5131080" cy="2075040"/>
          </a:xfrm>
          <a:prstGeom prst="rect">
            <a:avLst/>
          </a:prstGeom>
        </p:spPr>
        <p:txBody>
          <a:bodyPr lIns="0" tIns="0" rIns="0" bIns="0"/>
          <a:lstStyle/>
          <a:p>
            <a:endParaRPr lang="en-US" sz="2800" b="0" strike="noStrike" spc="-1">
              <a:solidFill>
                <a:srgbClr val="000000"/>
              </a:solidFill>
              <a:uFill>
                <a:solidFill>
                  <a:srgbClr val="FFFFFF"/>
                </a:solidFill>
              </a:uFill>
              <a:latin typeface="Calibri"/>
            </a:endParaRPr>
          </a:p>
        </p:txBody>
      </p:sp>
      <p:sp>
        <p:nvSpPr>
          <p:cNvPr id="16" name="PlaceHolder 3"/>
          <p:cNvSpPr>
            <a:spLocks noGrp="1"/>
          </p:cNvSpPr>
          <p:nvPr>
            <p:ph type="body"/>
          </p:nvPr>
        </p:nvSpPr>
        <p:spPr>
          <a:xfrm>
            <a:off x="838080" y="4098240"/>
            <a:ext cx="5131080" cy="2075040"/>
          </a:xfrm>
          <a:prstGeom prst="rect">
            <a:avLst/>
          </a:prstGeom>
        </p:spPr>
        <p:txBody>
          <a:bodyPr lIns="0" tIns="0" rIns="0" bIns="0"/>
          <a:lstStyle/>
          <a:p>
            <a:endParaRPr lang="en-US" sz="2800" b="0" strike="noStrike" spc="-1">
              <a:solidFill>
                <a:srgbClr val="000000"/>
              </a:solidFill>
              <a:uFill>
                <a:solidFill>
                  <a:srgbClr val="FFFFFF"/>
                </a:solidFill>
              </a:uFill>
              <a:latin typeface="Calibri"/>
            </a:endParaRPr>
          </a:p>
        </p:txBody>
      </p:sp>
      <p:sp>
        <p:nvSpPr>
          <p:cNvPr id="17" name="PlaceHolder 4"/>
          <p:cNvSpPr>
            <a:spLocks noGrp="1"/>
          </p:cNvSpPr>
          <p:nvPr>
            <p:ph type="body"/>
          </p:nvPr>
        </p:nvSpPr>
        <p:spPr>
          <a:xfrm>
            <a:off x="6226200" y="1825560"/>
            <a:ext cx="5131080" cy="4350960"/>
          </a:xfrm>
          <a:prstGeom prst="rect">
            <a:avLst/>
          </a:prstGeom>
        </p:spPr>
        <p:txBody>
          <a:bodyPr lIns="0" tIns="0" rIns="0" bIns="0"/>
          <a:lstStyle/>
          <a:p>
            <a:endParaRPr lang="en-US" sz="2800" b="0" strike="noStrike" spc="-1">
              <a:solidFill>
                <a:srgbClr val="000000"/>
              </a:solidFill>
              <a:uFill>
                <a:solidFill>
                  <a:srgbClr val="FFFFFF"/>
                </a:solidFill>
              </a:u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p:spPr>
        <p:txBody>
          <a:bodyPr lIns="0" tIns="0" rIns="0" bIns="0" anchor="ctr"/>
          <a:lstStyle/>
          <a:p>
            <a:endParaRPr lang="en-US" sz="1800" b="0" strike="noStrike" spc="-1">
              <a:solidFill>
                <a:srgbClr val="000000"/>
              </a:solidFill>
              <a:uFill>
                <a:solidFill>
                  <a:srgbClr val="FFFFFF"/>
                </a:solidFill>
              </a:uFill>
              <a:latin typeface="Calibri"/>
            </a:endParaRPr>
          </a:p>
        </p:txBody>
      </p:sp>
      <p:sp>
        <p:nvSpPr>
          <p:cNvPr id="19" name="PlaceHolder 2"/>
          <p:cNvSpPr>
            <a:spLocks noGrp="1"/>
          </p:cNvSpPr>
          <p:nvPr>
            <p:ph type="body"/>
          </p:nvPr>
        </p:nvSpPr>
        <p:spPr>
          <a:xfrm>
            <a:off x="838080" y="1825560"/>
            <a:ext cx="5131080" cy="4350960"/>
          </a:xfrm>
          <a:prstGeom prst="rect">
            <a:avLst/>
          </a:prstGeom>
        </p:spPr>
        <p:txBody>
          <a:bodyPr lIns="0" tIns="0" rIns="0" bIns="0"/>
          <a:lstStyle/>
          <a:p>
            <a:endParaRPr lang="en-US" sz="2800" b="0" strike="noStrike" spc="-1">
              <a:solidFill>
                <a:srgbClr val="000000"/>
              </a:solidFill>
              <a:uFill>
                <a:solidFill>
                  <a:srgbClr val="FFFFFF"/>
                </a:solidFill>
              </a:uFill>
              <a:latin typeface="Calibri"/>
            </a:endParaRPr>
          </a:p>
        </p:txBody>
      </p:sp>
      <p:sp>
        <p:nvSpPr>
          <p:cNvPr id="20" name="PlaceHolder 3"/>
          <p:cNvSpPr>
            <a:spLocks noGrp="1"/>
          </p:cNvSpPr>
          <p:nvPr>
            <p:ph type="body"/>
          </p:nvPr>
        </p:nvSpPr>
        <p:spPr>
          <a:xfrm>
            <a:off x="6226200" y="1825560"/>
            <a:ext cx="5131080" cy="2075040"/>
          </a:xfrm>
          <a:prstGeom prst="rect">
            <a:avLst/>
          </a:prstGeom>
        </p:spPr>
        <p:txBody>
          <a:bodyPr lIns="0" tIns="0" rIns="0" bIns="0"/>
          <a:lstStyle/>
          <a:p>
            <a:endParaRPr lang="en-US" sz="2800" b="0" strike="noStrike" spc="-1">
              <a:solidFill>
                <a:srgbClr val="000000"/>
              </a:solidFill>
              <a:uFill>
                <a:solidFill>
                  <a:srgbClr val="FFFFFF"/>
                </a:solidFill>
              </a:uFill>
              <a:latin typeface="Calibri"/>
            </a:endParaRPr>
          </a:p>
        </p:txBody>
      </p:sp>
      <p:sp>
        <p:nvSpPr>
          <p:cNvPr id="21" name="PlaceHolder 4"/>
          <p:cNvSpPr>
            <a:spLocks noGrp="1"/>
          </p:cNvSpPr>
          <p:nvPr>
            <p:ph type="body"/>
          </p:nvPr>
        </p:nvSpPr>
        <p:spPr>
          <a:xfrm>
            <a:off x="6226200" y="4098240"/>
            <a:ext cx="5131080" cy="2075040"/>
          </a:xfrm>
          <a:prstGeom prst="rect">
            <a:avLst/>
          </a:prstGeom>
        </p:spPr>
        <p:txBody>
          <a:bodyPr lIns="0" tIns="0" rIns="0" bIns="0"/>
          <a:lstStyle/>
          <a:p>
            <a:endParaRPr lang="en-US" sz="2800" b="0" strike="noStrike" spc="-1">
              <a:solidFill>
                <a:srgbClr val="000000"/>
              </a:solidFill>
              <a:uFill>
                <a:solidFill>
                  <a:srgbClr val="FFFFFF"/>
                </a:solidFill>
              </a:u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p:spPr>
        <p:txBody>
          <a:bodyPr lIns="0" tIns="0" rIns="0" bIns="0" anchor="ctr"/>
          <a:lstStyle/>
          <a:p>
            <a:endParaRPr lang="en-US" sz="1800" b="0" strike="noStrike" spc="-1">
              <a:solidFill>
                <a:srgbClr val="000000"/>
              </a:solidFill>
              <a:uFill>
                <a:solidFill>
                  <a:srgbClr val="FFFFFF"/>
                </a:solidFill>
              </a:uFill>
              <a:latin typeface="Calibri"/>
            </a:endParaRPr>
          </a:p>
        </p:txBody>
      </p:sp>
      <p:sp>
        <p:nvSpPr>
          <p:cNvPr id="23" name="PlaceHolder 2"/>
          <p:cNvSpPr>
            <a:spLocks noGrp="1"/>
          </p:cNvSpPr>
          <p:nvPr>
            <p:ph type="body"/>
          </p:nvPr>
        </p:nvSpPr>
        <p:spPr>
          <a:xfrm>
            <a:off x="838080" y="1825560"/>
            <a:ext cx="5131080" cy="2075040"/>
          </a:xfrm>
          <a:prstGeom prst="rect">
            <a:avLst/>
          </a:prstGeom>
        </p:spPr>
        <p:txBody>
          <a:bodyPr lIns="0" tIns="0" rIns="0" bIns="0"/>
          <a:lstStyle/>
          <a:p>
            <a:endParaRPr lang="en-US" sz="2800" b="0" strike="noStrike" spc="-1">
              <a:solidFill>
                <a:srgbClr val="000000"/>
              </a:solidFill>
              <a:uFill>
                <a:solidFill>
                  <a:srgbClr val="FFFFFF"/>
                </a:solidFill>
              </a:uFill>
              <a:latin typeface="Calibri"/>
            </a:endParaRPr>
          </a:p>
        </p:txBody>
      </p:sp>
      <p:sp>
        <p:nvSpPr>
          <p:cNvPr id="24" name="PlaceHolder 3"/>
          <p:cNvSpPr>
            <a:spLocks noGrp="1"/>
          </p:cNvSpPr>
          <p:nvPr>
            <p:ph type="body"/>
          </p:nvPr>
        </p:nvSpPr>
        <p:spPr>
          <a:xfrm>
            <a:off x="6226200" y="1825560"/>
            <a:ext cx="5131080" cy="2075040"/>
          </a:xfrm>
          <a:prstGeom prst="rect">
            <a:avLst/>
          </a:prstGeom>
        </p:spPr>
        <p:txBody>
          <a:bodyPr lIns="0" tIns="0" rIns="0" bIns="0"/>
          <a:lstStyle/>
          <a:p>
            <a:endParaRPr lang="en-US" sz="2800" b="0" strike="noStrike" spc="-1">
              <a:solidFill>
                <a:srgbClr val="000000"/>
              </a:solidFill>
              <a:uFill>
                <a:solidFill>
                  <a:srgbClr val="FFFFFF"/>
                </a:solidFill>
              </a:uFill>
              <a:latin typeface="Calibri"/>
            </a:endParaRPr>
          </a:p>
        </p:txBody>
      </p:sp>
      <p:sp>
        <p:nvSpPr>
          <p:cNvPr id="25" name="PlaceHolder 4"/>
          <p:cNvSpPr>
            <a:spLocks noGrp="1"/>
          </p:cNvSpPr>
          <p:nvPr>
            <p:ph type="body"/>
          </p:nvPr>
        </p:nvSpPr>
        <p:spPr>
          <a:xfrm>
            <a:off x="838080" y="4098240"/>
            <a:ext cx="10515240" cy="2075040"/>
          </a:xfrm>
          <a:prstGeom prst="rect">
            <a:avLst/>
          </a:prstGeom>
        </p:spPr>
        <p:txBody>
          <a:bodyPr lIns="0" tIns="0" rIns="0" bIns="0"/>
          <a:lstStyle/>
          <a:p>
            <a:endParaRPr lang="en-US" sz="2800" b="0" strike="noStrike" spc="-1">
              <a:solidFill>
                <a:srgbClr val="000000"/>
              </a:solidFill>
              <a:uFill>
                <a:solidFill>
                  <a:srgbClr val="FFFFFF"/>
                </a:solidFill>
              </a:u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anchor="ctr"/>
          <a:lstStyle/>
          <a:p>
            <a:pPr>
              <a:lnSpc>
                <a:spcPct val="90000"/>
              </a:lnSpc>
            </a:pPr>
            <a:r>
              <a:rPr lang="en-US" sz="4400" b="0" strike="noStrike" spc="-1">
                <a:solidFill>
                  <a:srgbClr val="000000"/>
                </a:solidFill>
                <a:uFill>
                  <a:solidFill>
                    <a:srgbClr val="FFFFFF"/>
                  </a:solidFill>
                </a:uFill>
                <a:latin typeface="Calibri Light"/>
              </a:rPr>
              <a:t>Образец заголовка</a:t>
            </a:r>
            <a:endParaRPr lang="en-US" sz="1800" b="0" strike="noStrike" spc="-1">
              <a:solidFill>
                <a:srgbClr val="000000"/>
              </a:solidFill>
              <a:uFill>
                <a:solidFill>
                  <a:srgbClr val="FFFFFF"/>
                </a:solidFill>
              </a:uFill>
              <a:latin typeface="Calibri"/>
            </a:endParaRPr>
          </a:p>
        </p:txBody>
      </p:sp>
      <p:sp>
        <p:nvSpPr>
          <p:cNvPr id="6" name="PlaceHolder 2"/>
          <p:cNvSpPr>
            <a:spLocks noGrp="1"/>
          </p:cNvSpPr>
          <p:nvPr>
            <p:ph type="body"/>
          </p:nvPr>
        </p:nvSpPr>
        <p:spPr>
          <a:xfrm>
            <a:off x="838080" y="1825560"/>
            <a:ext cx="10515240" cy="4350960"/>
          </a:xfrm>
          <a:prstGeom prst="rect">
            <a:avLst/>
          </a:prstGeom>
        </p:spPr>
        <p:txBody>
          <a:bodyPr/>
          <a:lstStyle/>
          <a:p>
            <a:pPr marL="432000" indent="-324000">
              <a:buClr>
                <a:srgbClr val="000000"/>
              </a:buClr>
              <a:buSzPct val="45000"/>
              <a:buFont typeface="Wingdings" charset="2"/>
              <a:buChar char=""/>
            </a:pPr>
            <a:r>
              <a:rPr lang="en-US" sz="2800" b="0" strike="noStrike" spc="-1">
                <a:solidFill>
                  <a:srgbClr val="000000"/>
                </a:solidFill>
                <a:uFill>
                  <a:solidFill>
                    <a:srgbClr val="FFFFFF"/>
                  </a:solidFill>
                </a:uFill>
                <a:latin typeface="Calibri"/>
              </a:rPr>
              <a:t>Click to edit the outline text format</a:t>
            </a:r>
          </a:p>
          <a:p>
            <a:pPr marL="864000" lvl="1" indent="-324000">
              <a:buClr>
                <a:srgbClr val="000000"/>
              </a:buClr>
              <a:buSzPct val="75000"/>
              <a:buFont typeface="Symbol" charset="2"/>
              <a:buChar char=""/>
            </a:pPr>
            <a:r>
              <a:rPr lang="en-US" sz="2800" b="0" strike="noStrike" spc="-1">
                <a:solidFill>
                  <a:srgbClr val="000000"/>
                </a:solidFill>
                <a:uFill>
                  <a:solidFill>
                    <a:srgbClr val="FFFFFF"/>
                  </a:solidFill>
                </a:uFill>
                <a:latin typeface="Calibri"/>
              </a:rPr>
              <a:t>Second Outline Level</a:t>
            </a:r>
          </a:p>
          <a:p>
            <a:pPr marL="1296000" lvl="2" indent="-288000">
              <a:buClr>
                <a:srgbClr val="000000"/>
              </a:buClr>
              <a:buSzPct val="45000"/>
              <a:buFont typeface="Wingdings" charset="2"/>
              <a:buChar char=""/>
            </a:pPr>
            <a:r>
              <a:rPr lang="en-US" sz="2800" b="0" strike="noStrike" spc="-1">
                <a:solidFill>
                  <a:srgbClr val="000000"/>
                </a:solidFill>
                <a:uFill>
                  <a:solidFill>
                    <a:srgbClr val="FFFFFF"/>
                  </a:solidFill>
                </a:uFill>
                <a:latin typeface="Calibri"/>
              </a:rPr>
              <a:t>Third Outline Level</a:t>
            </a:r>
          </a:p>
          <a:p>
            <a:pPr marL="1728000" lvl="3" indent="-216000">
              <a:buClr>
                <a:srgbClr val="000000"/>
              </a:buClr>
              <a:buSzPct val="75000"/>
              <a:buFont typeface="Symbol" charset="2"/>
              <a:buChar char=""/>
            </a:pPr>
            <a:r>
              <a:rPr lang="en-US" sz="2800" b="0" strike="noStrike" spc="-1">
                <a:solidFill>
                  <a:srgbClr val="000000"/>
                </a:solidFill>
                <a:uFill>
                  <a:solidFill>
                    <a:srgbClr val="FFFFFF"/>
                  </a:solidFill>
                </a:uFill>
                <a:latin typeface="Calibri"/>
              </a:rPr>
              <a:t>Fourth Outline Level</a:t>
            </a:r>
          </a:p>
          <a:p>
            <a:pPr marL="2160000" lvl="4" indent="-216000">
              <a:buClr>
                <a:srgbClr val="000000"/>
              </a:buClr>
              <a:buSzPct val="45000"/>
              <a:buFont typeface="Wingdings" charset="2"/>
              <a:buChar char=""/>
            </a:pPr>
            <a:r>
              <a:rPr lang="en-US" sz="2800" b="0" strike="noStrike" spc="-1">
                <a:solidFill>
                  <a:srgbClr val="000000"/>
                </a:solidFill>
                <a:uFill>
                  <a:solidFill>
                    <a:srgbClr val="FFFFFF"/>
                  </a:solidFill>
                </a:uFill>
                <a:latin typeface="Calibri"/>
              </a:rPr>
              <a:t>Fifth Outline Level</a:t>
            </a:r>
          </a:p>
          <a:p>
            <a:pPr marL="2592000" lvl="5" indent="-216000">
              <a:buClr>
                <a:srgbClr val="000000"/>
              </a:buClr>
              <a:buSzPct val="45000"/>
              <a:buFont typeface="Wingdings" charset="2"/>
              <a:buChar char=""/>
            </a:pPr>
            <a:r>
              <a:rPr lang="en-US" sz="2800" b="0" strike="noStrike" spc="-1">
                <a:solidFill>
                  <a:srgbClr val="000000"/>
                </a:solidFill>
                <a:uFill>
                  <a:solidFill>
                    <a:srgbClr val="FFFFFF"/>
                  </a:solidFill>
                </a:uFill>
                <a:latin typeface="Calibri"/>
              </a:rPr>
              <a:t>Sixth Outline Level</a:t>
            </a:r>
          </a:p>
          <a:p>
            <a:pPr marL="228600" indent="-228240">
              <a:lnSpc>
                <a:spcPct val="100000"/>
              </a:lnSpc>
              <a:buClr>
                <a:srgbClr val="000000"/>
              </a:buClr>
              <a:buFont typeface="Arial"/>
              <a:buChar char="•"/>
            </a:pPr>
            <a:r>
              <a:rPr lang="en-US" sz="2800" b="0" strike="noStrike" spc="-1">
                <a:solidFill>
                  <a:srgbClr val="000000"/>
                </a:solidFill>
                <a:uFill>
                  <a:solidFill>
                    <a:srgbClr val="FFFFFF"/>
                  </a:solidFill>
                </a:uFill>
                <a:latin typeface="Calibri"/>
              </a:rPr>
              <a:t>Seventh Outline LevelОбразец текста</a:t>
            </a:r>
          </a:p>
          <a:p>
            <a:pPr marL="685800" lvl="1" indent="-228240">
              <a:lnSpc>
                <a:spcPct val="100000"/>
              </a:lnSpc>
              <a:buClr>
                <a:srgbClr val="000000"/>
              </a:buClr>
              <a:buFont typeface="Arial"/>
              <a:buChar char="•"/>
            </a:pPr>
            <a:r>
              <a:rPr lang="en-US" sz="2400" b="0" strike="noStrike" spc="-1">
                <a:solidFill>
                  <a:srgbClr val="000000"/>
                </a:solidFill>
                <a:uFill>
                  <a:solidFill>
                    <a:srgbClr val="FFFFFF"/>
                  </a:solidFill>
                </a:uFill>
                <a:latin typeface="Calibri"/>
              </a:rPr>
              <a:t>Второй уровень</a:t>
            </a:r>
            <a:endParaRPr lang="en-US" sz="2800" b="0" strike="noStrike" spc="-1">
              <a:solidFill>
                <a:srgbClr val="000000"/>
              </a:solidFill>
              <a:uFill>
                <a:solidFill>
                  <a:srgbClr val="FFFFFF"/>
                </a:solidFill>
              </a:uFill>
              <a:latin typeface="Calibri"/>
            </a:endParaRPr>
          </a:p>
          <a:p>
            <a:pPr marL="1143000" lvl="2" indent="-228240">
              <a:lnSpc>
                <a:spcPct val="100000"/>
              </a:lnSpc>
              <a:buClr>
                <a:srgbClr val="000000"/>
              </a:buClr>
              <a:buFont typeface="Arial"/>
              <a:buChar char="•"/>
            </a:pPr>
            <a:r>
              <a:rPr lang="en-US" sz="2000" b="0" strike="noStrike" spc="-1">
                <a:solidFill>
                  <a:srgbClr val="000000"/>
                </a:solidFill>
                <a:uFill>
                  <a:solidFill>
                    <a:srgbClr val="FFFFFF"/>
                  </a:solidFill>
                </a:uFill>
                <a:latin typeface="Calibri"/>
              </a:rPr>
              <a:t>Третий уровень</a:t>
            </a:r>
            <a:endParaRPr lang="en-US" sz="2800" b="0" strike="noStrike" spc="-1">
              <a:solidFill>
                <a:srgbClr val="000000"/>
              </a:solidFill>
              <a:uFill>
                <a:solidFill>
                  <a:srgbClr val="FFFFFF"/>
                </a:solidFill>
              </a:uFill>
              <a:latin typeface="Calibri"/>
            </a:endParaRPr>
          </a:p>
          <a:p>
            <a:pPr marL="1600200" lvl="3" indent="-228240">
              <a:lnSpc>
                <a:spcPct val="100000"/>
              </a:lnSpc>
              <a:buClr>
                <a:srgbClr val="000000"/>
              </a:buClr>
              <a:buFont typeface="Arial"/>
              <a:buChar char="•"/>
            </a:pPr>
            <a:r>
              <a:rPr lang="en-US" sz="1800" b="0" strike="noStrike" spc="-1">
                <a:solidFill>
                  <a:srgbClr val="000000"/>
                </a:solidFill>
                <a:uFill>
                  <a:solidFill>
                    <a:srgbClr val="FFFFFF"/>
                  </a:solidFill>
                </a:uFill>
                <a:latin typeface="Calibri"/>
              </a:rPr>
              <a:t>Четвертый уровень</a:t>
            </a:r>
            <a:endParaRPr lang="en-US" sz="2800" b="0" strike="noStrike" spc="-1">
              <a:solidFill>
                <a:srgbClr val="000000"/>
              </a:solidFill>
              <a:uFill>
                <a:solidFill>
                  <a:srgbClr val="FFFFFF"/>
                </a:solidFill>
              </a:uFill>
              <a:latin typeface="Calibri"/>
            </a:endParaRPr>
          </a:p>
          <a:p>
            <a:pPr marL="2057400" lvl="4" indent="-228240">
              <a:lnSpc>
                <a:spcPct val="100000"/>
              </a:lnSpc>
              <a:buClr>
                <a:srgbClr val="000000"/>
              </a:buClr>
              <a:buFont typeface="Arial"/>
              <a:buChar char="•"/>
            </a:pPr>
            <a:r>
              <a:rPr lang="en-US" sz="1800" b="0" strike="noStrike" spc="-1">
                <a:solidFill>
                  <a:srgbClr val="000000"/>
                </a:solidFill>
                <a:uFill>
                  <a:solidFill>
                    <a:srgbClr val="FFFFFF"/>
                  </a:solidFill>
                </a:uFill>
                <a:latin typeface="Calibri"/>
              </a:rPr>
              <a:t>Пятый уровень</a:t>
            </a:r>
            <a:endParaRPr lang="en-US" sz="2800" b="0" strike="noStrike" spc="-1">
              <a:solidFill>
                <a:srgbClr val="000000"/>
              </a:solidFill>
              <a:uFill>
                <a:solidFill>
                  <a:srgbClr val="FFFFFF"/>
                </a:solidFill>
              </a:uFill>
              <a:latin typeface="Calibri"/>
            </a:endParaRPr>
          </a:p>
        </p:txBody>
      </p:sp>
      <p:sp>
        <p:nvSpPr>
          <p:cNvPr id="2" name="PlaceHolder 3"/>
          <p:cNvSpPr>
            <a:spLocks noGrp="1"/>
          </p:cNvSpPr>
          <p:nvPr>
            <p:ph type="dt"/>
          </p:nvPr>
        </p:nvSpPr>
        <p:spPr>
          <a:xfrm>
            <a:off x="838080" y="6356520"/>
            <a:ext cx="2742840" cy="364680"/>
          </a:xfrm>
          <a:prstGeom prst="rect">
            <a:avLst/>
          </a:prstGeom>
        </p:spPr>
        <p:txBody>
          <a:bodyPr anchor="ctr"/>
          <a:lstStyle/>
          <a:p>
            <a:pPr>
              <a:lnSpc>
                <a:spcPct val="100000"/>
              </a:lnSpc>
            </a:pPr>
            <a:r>
              <a:rPr lang="en-US" sz="1200" b="0" strike="noStrike" spc="-1">
                <a:solidFill>
                  <a:srgbClr val="8B8B8B"/>
                </a:solidFill>
                <a:uFill>
                  <a:solidFill>
                    <a:srgbClr val="FFFFFF"/>
                  </a:solidFill>
                </a:uFill>
                <a:latin typeface="Calibri"/>
              </a:rPr>
              <a:t>11/3/22</a:t>
            </a:r>
            <a:endParaRPr lang="en-US" sz="1400" b="0" strike="noStrike" spc="-1">
              <a:solidFill>
                <a:srgbClr val="000000"/>
              </a:solidFill>
              <a:uFill>
                <a:solidFill>
                  <a:srgbClr val="FFFFFF"/>
                </a:solidFill>
              </a:uFill>
              <a:latin typeface="Times New Roman"/>
            </a:endParaRPr>
          </a:p>
        </p:txBody>
      </p:sp>
      <p:sp>
        <p:nvSpPr>
          <p:cNvPr id="3" name="PlaceHolder 4"/>
          <p:cNvSpPr>
            <a:spLocks noGrp="1"/>
          </p:cNvSpPr>
          <p:nvPr>
            <p:ph type="ftr"/>
          </p:nvPr>
        </p:nvSpPr>
        <p:spPr>
          <a:xfrm>
            <a:off x="4038480" y="6356520"/>
            <a:ext cx="4114440" cy="364680"/>
          </a:xfrm>
          <a:prstGeom prst="rect">
            <a:avLst/>
          </a:prstGeom>
        </p:spPr>
        <p:txBody>
          <a:bodyPr anchor="ctr"/>
          <a:lstStyle/>
          <a:p>
            <a:endParaRPr lang="en-US" sz="2400" b="0" strike="noStrike" spc="-1">
              <a:solidFill>
                <a:srgbClr val="000000"/>
              </a:solidFill>
              <a:uFill>
                <a:solidFill>
                  <a:srgbClr val="FFFFFF"/>
                </a:solidFill>
              </a:uFill>
              <a:latin typeface="Times New Roman"/>
            </a:endParaRPr>
          </a:p>
        </p:txBody>
      </p:sp>
      <p:sp>
        <p:nvSpPr>
          <p:cNvPr id="4" name="PlaceHolder 5"/>
          <p:cNvSpPr>
            <a:spLocks noGrp="1"/>
          </p:cNvSpPr>
          <p:nvPr>
            <p:ph type="sldNum"/>
          </p:nvPr>
        </p:nvSpPr>
        <p:spPr>
          <a:xfrm>
            <a:off x="8610480" y="6356520"/>
            <a:ext cx="2742840" cy="364680"/>
          </a:xfrm>
          <a:prstGeom prst="rect">
            <a:avLst/>
          </a:prstGeom>
        </p:spPr>
        <p:txBody>
          <a:bodyPr anchor="ctr"/>
          <a:lstStyle/>
          <a:p>
            <a:pPr algn="r">
              <a:lnSpc>
                <a:spcPct val="100000"/>
              </a:lnSpc>
            </a:pPr>
            <a:fld id="{80F039CF-2F04-4F3C-9F15-438B0121F03A}" type="slidenum">
              <a:rPr lang="en-US" sz="1200" b="0" strike="noStrike" spc="-1">
                <a:solidFill>
                  <a:srgbClr val="8B8B8B"/>
                </a:solidFill>
                <a:uFill>
                  <a:solidFill>
                    <a:srgbClr val="FFFFFF"/>
                  </a:solidFill>
                </a:uFill>
                <a:latin typeface="Calibri"/>
              </a:rPr>
              <a:t>‹#›</a:t>
            </a:fld>
            <a:endParaRPr lang="en-US" sz="1400" b="0" strike="noStrike" spc="-1">
              <a:solidFill>
                <a:srgbClr val="000000"/>
              </a:solidFill>
              <a:uFill>
                <a:solidFill>
                  <a:srgbClr val="FFFFFF"/>
                </a:solidFill>
              </a:uFill>
              <a:latin typeface="Times New Roman"/>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TextShape 1"/>
          <p:cNvSpPr txBox="1"/>
          <p:nvPr/>
        </p:nvSpPr>
        <p:spPr>
          <a:xfrm>
            <a:off x="609480" y="274680"/>
            <a:ext cx="10972440" cy="1641240"/>
          </a:xfrm>
          <a:prstGeom prst="rect">
            <a:avLst/>
          </a:prstGeom>
          <a:noFill/>
          <a:ln>
            <a:noFill/>
          </a:ln>
        </p:spPr>
        <p:txBody>
          <a:bodyPr anchor="ctr"/>
          <a:lstStyle/>
          <a:p>
            <a:pPr>
              <a:lnSpc>
                <a:spcPct val="90000"/>
              </a:lnSpc>
            </a:pPr>
            <a:r>
              <a:rPr lang="en-US" sz="4000" b="0" strike="noStrike" spc="-1">
                <a:solidFill>
                  <a:srgbClr val="000000"/>
                </a:solidFill>
                <a:uFill>
                  <a:solidFill>
                    <a:srgbClr val="FFFFFF"/>
                  </a:solidFill>
                </a:uFill>
                <a:latin typeface="Calibri Light"/>
              </a:rPr>
              <a:t>Political forecasting: its essence, content, and main methods</a:t>
            </a:r>
            <a:endParaRPr lang="en-US" sz="1800" b="0" strike="noStrike" spc="-1">
              <a:solidFill>
                <a:srgbClr val="000000"/>
              </a:solidFill>
              <a:uFill>
                <a:solidFill>
                  <a:srgbClr val="FFFFFF"/>
                </a:solidFill>
              </a:uFill>
              <a:latin typeface="Calibri"/>
            </a:endParaRPr>
          </a:p>
        </p:txBody>
      </p:sp>
      <p:sp>
        <p:nvSpPr>
          <p:cNvPr id="40" name="TextShape 2"/>
          <p:cNvSpPr txBox="1"/>
          <p:nvPr/>
        </p:nvSpPr>
        <p:spPr>
          <a:xfrm>
            <a:off x="609480" y="2060640"/>
            <a:ext cx="10972440" cy="4065120"/>
          </a:xfrm>
          <a:prstGeom prst="rect">
            <a:avLst/>
          </a:prstGeom>
          <a:noFill/>
          <a:ln>
            <a:noFill/>
          </a:ln>
        </p:spPr>
        <p:txBody>
          <a:bodyPr/>
          <a:lstStyle/>
          <a:p>
            <a:pPr>
              <a:lnSpc>
                <a:spcPct val="100000"/>
              </a:lnSpc>
            </a:pPr>
            <a:endParaRPr lang="en-US" sz="2800" b="0" strike="noStrike" spc="-1">
              <a:solidFill>
                <a:srgbClr val="000000"/>
              </a:solidFill>
              <a:uFill>
                <a:solidFill>
                  <a:srgbClr val="FFFFFF"/>
                </a:solidFill>
              </a:uFill>
              <a:latin typeface="Calibri"/>
            </a:endParaRPr>
          </a:p>
          <a:p>
            <a:pPr marL="514440" indent="-514080">
              <a:lnSpc>
                <a:spcPct val="100000"/>
              </a:lnSpc>
              <a:buClr>
                <a:srgbClr val="000000"/>
              </a:buClr>
              <a:buFont typeface="Calibri Light"/>
              <a:buAutoNum type="arabicPeriod"/>
            </a:pPr>
            <a:r>
              <a:rPr lang="en-US" sz="2800" b="1" strike="noStrike" spc="-1">
                <a:solidFill>
                  <a:srgbClr val="000000"/>
                </a:solidFill>
                <a:uFill>
                  <a:solidFill>
                    <a:srgbClr val="FFFFFF"/>
                  </a:solidFill>
                </a:uFill>
                <a:latin typeface="Calibri"/>
              </a:rPr>
              <a:t>The concept of political forecasting and forecasting</a:t>
            </a:r>
            <a:endParaRPr lang="en-US" sz="2800" b="0" strike="noStrike" spc="-1">
              <a:solidFill>
                <a:srgbClr val="000000"/>
              </a:solidFill>
              <a:uFill>
                <a:solidFill>
                  <a:srgbClr val="FFFFFF"/>
                </a:solidFill>
              </a:uFill>
              <a:latin typeface="Calibri"/>
            </a:endParaRPr>
          </a:p>
        </p:txBody>
      </p:sp>
    </p:spTree>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TextShape 1"/>
          <p:cNvSpPr txBox="1"/>
          <p:nvPr/>
        </p:nvSpPr>
        <p:spPr>
          <a:xfrm>
            <a:off x="838080" y="365040"/>
            <a:ext cx="10515240" cy="1325160"/>
          </a:xfrm>
          <a:prstGeom prst="rect">
            <a:avLst/>
          </a:prstGeom>
          <a:noFill/>
          <a:ln>
            <a:noFill/>
          </a:ln>
        </p:spPr>
        <p:txBody>
          <a:bodyPr anchor="ctr"/>
          <a:lstStyle/>
          <a:p>
            <a:pPr>
              <a:lnSpc>
                <a:spcPct val="90000"/>
              </a:lnSpc>
            </a:pPr>
            <a:r>
              <a:rPr lang="en-US" sz="4400" b="0" strike="noStrike" spc="-1">
                <a:solidFill>
                  <a:srgbClr val="000000"/>
                </a:solidFill>
                <a:uFill>
                  <a:solidFill>
                    <a:srgbClr val="FFFFFF"/>
                  </a:solidFill>
                </a:uFill>
                <a:latin typeface="Calibri Light"/>
              </a:rPr>
              <a:t>The main objects of political forecasting </a:t>
            </a:r>
            <a:endParaRPr lang="en-US" sz="1800" b="0" strike="noStrike" spc="-1">
              <a:solidFill>
                <a:srgbClr val="000000"/>
              </a:solidFill>
              <a:uFill>
                <a:solidFill>
                  <a:srgbClr val="FFFFFF"/>
                </a:solidFill>
              </a:uFill>
              <a:latin typeface="Calibri"/>
            </a:endParaRPr>
          </a:p>
        </p:txBody>
      </p:sp>
      <p:sp>
        <p:nvSpPr>
          <p:cNvPr id="59" name="TextShape 2"/>
          <p:cNvSpPr txBox="1"/>
          <p:nvPr/>
        </p:nvSpPr>
        <p:spPr>
          <a:xfrm>
            <a:off x="838080" y="1825560"/>
            <a:ext cx="10515240" cy="4350960"/>
          </a:xfrm>
          <a:prstGeom prst="rect">
            <a:avLst/>
          </a:prstGeom>
          <a:noFill/>
          <a:ln>
            <a:noFill/>
          </a:ln>
        </p:spPr>
        <p:txBody>
          <a:bodyPr/>
          <a:lstStyle/>
          <a:p>
            <a:pPr marL="228600" indent="-228240">
              <a:lnSpc>
                <a:spcPct val="100000"/>
              </a:lnSpc>
            </a:pPr>
            <a:r>
              <a:rPr lang="en-US" sz="2800" b="0" strike="noStrike" spc="-1">
                <a:solidFill>
                  <a:srgbClr val="000000"/>
                </a:solidFill>
                <a:uFill>
                  <a:solidFill>
                    <a:srgbClr val="FFFFFF"/>
                  </a:solidFill>
                </a:uFill>
                <a:latin typeface="Calibri"/>
              </a:rPr>
              <a:t>are: </a:t>
            </a:r>
          </a:p>
          <a:p>
            <a:pPr marL="228600" indent="-228240">
              <a:lnSpc>
                <a:spcPct val="100000"/>
              </a:lnSpc>
            </a:pPr>
            <a:r>
              <a:rPr lang="en-US" sz="2800" b="0" strike="noStrike" spc="-1">
                <a:solidFill>
                  <a:srgbClr val="000000"/>
                </a:solidFill>
                <a:uFill>
                  <a:solidFill>
                    <a:srgbClr val="FFFFFF"/>
                  </a:solidFill>
                </a:uFill>
                <a:latin typeface="Calibri"/>
              </a:rPr>
              <a:t>the political system and political process, as well as their individual components and subjects. </a:t>
            </a:r>
          </a:p>
          <a:p>
            <a:pPr>
              <a:lnSpc>
                <a:spcPct val="90000"/>
              </a:lnSpc>
            </a:pPr>
            <a:endParaRPr lang="en-US" sz="2800" b="0" strike="noStrike" spc="-1">
              <a:solidFill>
                <a:srgbClr val="000000"/>
              </a:solidFill>
              <a:uFill>
                <a:solidFill>
                  <a:srgbClr val="FFFFFF"/>
                </a:solidFill>
              </a:uFill>
              <a:latin typeface="Calibri"/>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TextShape 1"/>
          <p:cNvSpPr txBox="1"/>
          <p:nvPr/>
        </p:nvSpPr>
        <p:spPr>
          <a:xfrm>
            <a:off x="838080" y="365040"/>
            <a:ext cx="10515240" cy="1325160"/>
          </a:xfrm>
          <a:prstGeom prst="rect">
            <a:avLst/>
          </a:prstGeom>
          <a:noFill/>
          <a:ln>
            <a:noFill/>
          </a:ln>
        </p:spPr>
        <p:txBody>
          <a:bodyPr anchor="ctr"/>
          <a:lstStyle/>
          <a:p>
            <a:pPr>
              <a:lnSpc>
                <a:spcPct val="90000"/>
              </a:lnSpc>
            </a:pPr>
            <a:r>
              <a:rPr lang="en-US" sz="3600" b="0" strike="noStrike" spc="-1">
                <a:solidFill>
                  <a:srgbClr val="000000"/>
                </a:solidFill>
                <a:uFill>
                  <a:solidFill>
                    <a:srgbClr val="FFFFFF"/>
                  </a:solidFill>
                </a:uFill>
                <a:latin typeface="Calibri Light"/>
              </a:rPr>
              <a:t>Political forecasts are developed for the following purposes:</a:t>
            </a:r>
            <a:endParaRPr lang="en-US" sz="1800" b="0" strike="noStrike" spc="-1">
              <a:solidFill>
                <a:srgbClr val="000000"/>
              </a:solidFill>
              <a:uFill>
                <a:solidFill>
                  <a:srgbClr val="FFFFFF"/>
                </a:solidFill>
              </a:uFill>
              <a:latin typeface="Calibri"/>
            </a:endParaRPr>
          </a:p>
        </p:txBody>
      </p:sp>
      <p:sp>
        <p:nvSpPr>
          <p:cNvPr id="61" name="TextShape 2"/>
          <p:cNvSpPr txBox="1"/>
          <p:nvPr/>
        </p:nvSpPr>
        <p:spPr>
          <a:xfrm>
            <a:off x="838080" y="1825560"/>
            <a:ext cx="10515240" cy="4350960"/>
          </a:xfrm>
          <a:prstGeom prst="rect">
            <a:avLst/>
          </a:prstGeom>
          <a:noFill/>
          <a:ln>
            <a:noFill/>
          </a:ln>
        </p:spPr>
        <p:txBody>
          <a:bodyPr/>
          <a:lstStyle/>
          <a:p>
            <a:pPr marL="228600" indent="228600" algn="just">
              <a:lnSpc>
                <a:spcPct val="100000"/>
              </a:lnSpc>
              <a:buClr>
                <a:srgbClr val="000000"/>
              </a:buClr>
              <a:buFont typeface="Wingdings" charset="2"/>
              <a:buChar char=""/>
            </a:pPr>
            <a:r>
              <a:rPr lang="en-US" sz="2800" b="0" strike="noStrike" spc="-1">
                <a:solidFill>
                  <a:srgbClr val="000000"/>
                </a:solidFill>
                <a:uFill>
                  <a:solidFill>
                    <a:srgbClr val="FFFFFF"/>
                  </a:solidFill>
                </a:uFill>
                <a:latin typeface="Calibri"/>
              </a:rPr>
              <a:t>improve the efficiency and effectiveness of decisions made, </a:t>
            </a:r>
          </a:p>
          <a:p>
            <a:pPr marL="228600" indent="228600" algn="just">
              <a:lnSpc>
                <a:spcPct val="100000"/>
              </a:lnSpc>
              <a:buClr>
                <a:srgbClr val="000000"/>
              </a:buClr>
              <a:buFont typeface="Wingdings" charset="2"/>
              <a:buChar char=""/>
            </a:pPr>
            <a:r>
              <a:rPr lang="en-US" sz="2800" b="0" strike="noStrike" spc="-1">
                <a:solidFill>
                  <a:srgbClr val="000000"/>
                </a:solidFill>
                <a:uFill>
                  <a:solidFill>
                    <a:srgbClr val="FFFFFF"/>
                  </a:solidFill>
                </a:uFill>
                <a:latin typeface="Calibri"/>
              </a:rPr>
              <a:t>avoid undesirable developments in various areas of political life and in the areas of policy impact on the economy, social and spiritual spheres.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Shape 1"/>
          <p:cNvSpPr txBox="1"/>
          <p:nvPr/>
        </p:nvSpPr>
        <p:spPr>
          <a:xfrm>
            <a:off x="838080" y="365040"/>
            <a:ext cx="10515240" cy="1325160"/>
          </a:xfrm>
          <a:prstGeom prst="rect">
            <a:avLst/>
          </a:prstGeom>
          <a:noFill/>
          <a:ln>
            <a:noFill/>
          </a:ln>
        </p:spPr>
        <p:txBody>
          <a:bodyPr anchor="ctr"/>
          <a:lstStyle/>
          <a:p>
            <a:pPr>
              <a:lnSpc>
                <a:spcPct val="90000"/>
              </a:lnSpc>
            </a:pPr>
            <a:r>
              <a:rPr lang="en-US" sz="4400" b="0" strike="noStrike" spc="-1">
                <a:solidFill>
                  <a:srgbClr val="000000"/>
                </a:solidFill>
                <a:uFill>
                  <a:solidFill>
                    <a:srgbClr val="FFFFFF"/>
                  </a:solidFill>
                </a:uFill>
                <a:latin typeface="Calibri Light"/>
              </a:rPr>
              <a:t>Defining a political forecast</a:t>
            </a:r>
            <a:endParaRPr lang="en-US" sz="1800" b="0" strike="noStrike" spc="-1">
              <a:solidFill>
                <a:srgbClr val="000000"/>
              </a:solidFill>
              <a:uFill>
                <a:solidFill>
                  <a:srgbClr val="FFFFFF"/>
                </a:solidFill>
              </a:uFill>
              <a:latin typeface="Calibri"/>
            </a:endParaRPr>
          </a:p>
        </p:txBody>
      </p:sp>
      <p:sp>
        <p:nvSpPr>
          <p:cNvPr id="63" name="TextShape 2"/>
          <p:cNvSpPr txBox="1"/>
          <p:nvPr/>
        </p:nvSpPr>
        <p:spPr>
          <a:xfrm>
            <a:off x="838080" y="1825560"/>
            <a:ext cx="10515240" cy="4350960"/>
          </a:xfrm>
          <a:prstGeom prst="rect">
            <a:avLst/>
          </a:prstGeom>
          <a:noFill/>
          <a:ln>
            <a:noFill/>
          </a:ln>
        </p:spPr>
        <p:txBody>
          <a:bodyPr/>
          <a:lstStyle/>
          <a:p>
            <a:pPr marL="228600" indent="228600" algn="just">
              <a:lnSpc>
                <a:spcPct val="100000"/>
              </a:lnSpc>
            </a:pPr>
            <a:r>
              <a:rPr lang="en-US" sz="2800" b="0" strike="noStrike" spc="-1">
                <a:solidFill>
                  <a:srgbClr val="000000"/>
                </a:solidFill>
                <a:uFill>
                  <a:solidFill>
                    <a:srgbClr val="FFFFFF"/>
                  </a:solidFill>
                </a:uFill>
                <a:latin typeface="Calibri"/>
              </a:rPr>
              <a:t>A political forecast is a probabilistic, scientifically based judgment about the possible states of political systems, processes, and subjects in the future, and about their development trends. </a:t>
            </a:r>
          </a:p>
          <a:p>
            <a:pPr marL="228600" indent="228600" algn="just">
              <a:lnSpc>
                <a:spcPct val="100000"/>
              </a:lnSpc>
            </a:pPr>
            <a:r>
              <a:rPr lang="en-US" sz="2800" b="0" strike="noStrike" spc="-1">
                <a:solidFill>
                  <a:srgbClr val="000000"/>
                </a:solidFill>
                <a:uFill>
                  <a:solidFill>
                    <a:srgbClr val="FFFFFF"/>
                  </a:solidFill>
                </a:uFill>
                <a:latin typeface="Calibri"/>
              </a:rPr>
              <a:t>Its development, therefore, contributes to understanding how the political phenomenon or process under study will develop over a certain period of time, starting from the present moment.</a:t>
            </a:r>
          </a:p>
          <a:p>
            <a:pPr algn="just">
              <a:lnSpc>
                <a:spcPct val="100000"/>
              </a:lnSpc>
            </a:pPr>
            <a:endParaRPr lang="en-US" sz="2800" b="0" strike="noStrike" spc="-1">
              <a:solidFill>
                <a:srgbClr val="000000"/>
              </a:solidFill>
              <a:uFill>
                <a:solidFill>
                  <a:srgbClr val="FFFFFF"/>
                </a:solidFill>
              </a:uFill>
              <a:latin typeface="Calibri"/>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TextShape 1"/>
          <p:cNvSpPr txBox="1"/>
          <p:nvPr/>
        </p:nvSpPr>
        <p:spPr>
          <a:xfrm>
            <a:off x="838080" y="365040"/>
            <a:ext cx="10515240" cy="1325160"/>
          </a:xfrm>
          <a:prstGeom prst="rect">
            <a:avLst/>
          </a:prstGeom>
          <a:noFill/>
          <a:ln>
            <a:noFill/>
          </a:ln>
        </p:spPr>
        <p:txBody>
          <a:bodyPr anchor="ctr"/>
          <a:lstStyle/>
          <a:p>
            <a:pPr>
              <a:lnSpc>
                <a:spcPct val="90000"/>
              </a:lnSpc>
            </a:pPr>
            <a:r>
              <a:rPr lang="en-US" sz="4400" b="0" strike="noStrike" spc="-1">
                <a:solidFill>
                  <a:srgbClr val="000000"/>
                </a:solidFill>
                <a:uFill>
                  <a:solidFill>
                    <a:srgbClr val="FFFFFF"/>
                  </a:solidFill>
                </a:uFill>
                <a:latin typeface="Calibri Light"/>
              </a:rPr>
              <a:t>Structure of political forecasting</a:t>
            </a:r>
            <a:endParaRPr lang="en-US" sz="1800" b="0" strike="noStrike" spc="-1">
              <a:solidFill>
                <a:srgbClr val="000000"/>
              </a:solidFill>
              <a:uFill>
                <a:solidFill>
                  <a:srgbClr val="FFFFFF"/>
                </a:solidFill>
              </a:uFill>
              <a:latin typeface="Calibri"/>
            </a:endParaRPr>
          </a:p>
        </p:txBody>
      </p:sp>
      <p:sp>
        <p:nvSpPr>
          <p:cNvPr id="65" name="TextShape 2"/>
          <p:cNvSpPr txBox="1"/>
          <p:nvPr/>
        </p:nvSpPr>
        <p:spPr>
          <a:xfrm>
            <a:off x="838080" y="1825560"/>
            <a:ext cx="10515240" cy="4350960"/>
          </a:xfrm>
          <a:prstGeom prst="rect">
            <a:avLst/>
          </a:prstGeom>
          <a:noFill/>
          <a:ln>
            <a:noFill/>
          </a:ln>
        </p:spPr>
        <p:txBody>
          <a:bodyPr/>
          <a:lstStyle/>
          <a:p>
            <a:pPr marL="228600" indent="-228240">
              <a:lnSpc>
                <a:spcPct val="90000"/>
              </a:lnSpc>
              <a:buClr>
                <a:srgbClr val="000000"/>
              </a:buClr>
              <a:buFont typeface="Arial"/>
              <a:buChar char="•"/>
            </a:pPr>
            <a:r>
              <a:rPr lang="en-US" sz="2800" b="1" strike="noStrike" spc="-1">
                <a:solidFill>
                  <a:srgbClr val="000000"/>
                </a:solidFill>
                <a:uFill>
                  <a:solidFill>
                    <a:srgbClr val="FFFFFF"/>
                  </a:solidFill>
                </a:uFill>
                <a:latin typeface="Calibri"/>
              </a:rPr>
              <a:t>Task for the forecast</a:t>
            </a:r>
            <a:endParaRPr lang="en-US" sz="2800" b="0" strike="noStrike" spc="-1">
              <a:solidFill>
                <a:srgbClr val="000000"/>
              </a:solidFill>
              <a:uFill>
                <a:solidFill>
                  <a:srgbClr val="FFFFFF"/>
                </a:solidFill>
              </a:uFill>
              <a:latin typeface="Calibri"/>
            </a:endParaRPr>
          </a:p>
          <a:p>
            <a:pPr marL="228600" indent="-228240">
              <a:lnSpc>
                <a:spcPct val="90000"/>
              </a:lnSpc>
              <a:buClr>
                <a:srgbClr val="000000"/>
              </a:buClr>
              <a:buFont typeface="Arial"/>
              <a:buChar char="•"/>
            </a:pPr>
            <a:r>
              <a:rPr lang="en-US" sz="2800" b="1" strike="noStrike" spc="-1">
                <a:solidFill>
                  <a:srgbClr val="000000"/>
                </a:solidFill>
                <a:uFill>
                  <a:solidFill>
                    <a:srgbClr val="FFFFFF"/>
                  </a:solidFill>
                </a:uFill>
                <a:latin typeface="Calibri"/>
              </a:rPr>
              <a:t>Predictive flashback</a:t>
            </a:r>
            <a:endParaRPr lang="en-US" sz="2800" b="0" strike="noStrike" spc="-1">
              <a:solidFill>
                <a:srgbClr val="000000"/>
              </a:solidFill>
              <a:uFill>
                <a:solidFill>
                  <a:srgbClr val="FFFFFF"/>
                </a:solidFill>
              </a:uFill>
              <a:latin typeface="Calibri"/>
            </a:endParaRPr>
          </a:p>
          <a:p>
            <a:pPr marL="228600" indent="-228240">
              <a:lnSpc>
                <a:spcPct val="90000"/>
              </a:lnSpc>
              <a:buClr>
                <a:srgbClr val="000000"/>
              </a:buClr>
              <a:buFont typeface="Arial"/>
              <a:buChar char="•"/>
            </a:pPr>
            <a:r>
              <a:rPr lang="en-US" sz="2800" b="1" strike="noStrike" spc="-1">
                <a:solidFill>
                  <a:srgbClr val="000000"/>
                </a:solidFill>
                <a:uFill>
                  <a:solidFill>
                    <a:srgbClr val="FFFFFF"/>
                  </a:solidFill>
                </a:uFill>
                <a:latin typeface="Calibri"/>
              </a:rPr>
              <a:t>Predictive diagnosis</a:t>
            </a:r>
            <a:endParaRPr lang="en-US" sz="2800" b="0" strike="noStrike" spc="-1">
              <a:solidFill>
                <a:srgbClr val="000000"/>
              </a:solidFill>
              <a:uFill>
                <a:solidFill>
                  <a:srgbClr val="FFFFFF"/>
                </a:solidFill>
              </a:uFill>
              <a:latin typeface="Calibri"/>
            </a:endParaRPr>
          </a:p>
          <a:p>
            <a:pPr marL="228600" indent="-228240">
              <a:lnSpc>
                <a:spcPct val="90000"/>
              </a:lnSpc>
              <a:buClr>
                <a:srgbClr val="000000"/>
              </a:buClr>
              <a:buFont typeface="Arial"/>
              <a:buChar char="•"/>
            </a:pPr>
            <a:r>
              <a:rPr lang="en-US" sz="2800" b="1" strike="noStrike" spc="-1">
                <a:solidFill>
                  <a:srgbClr val="000000"/>
                </a:solidFill>
                <a:uFill>
                  <a:solidFill>
                    <a:srgbClr val="FFFFFF"/>
                  </a:solidFill>
                </a:uFill>
                <a:latin typeface="Calibri"/>
              </a:rPr>
              <a:t>Predictive model</a:t>
            </a:r>
            <a:endParaRPr lang="en-US" sz="2800" b="0" strike="noStrike" spc="-1">
              <a:solidFill>
                <a:srgbClr val="000000"/>
              </a:solidFill>
              <a:uFill>
                <a:solidFill>
                  <a:srgbClr val="FFFFFF"/>
                </a:solidFill>
              </a:uFill>
              <a:latin typeface="Calibri"/>
            </a:endParaRPr>
          </a:p>
          <a:p>
            <a:pPr marL="228600" indent="-228240">
              <a:lnSpc>
                <a:spcPct val="100000"/>
              </a:lnSpc>
            </a:pPr>
            <a:endParaRPr lang="en-US" sz="2800" b="0" strike="noStrike" spc="-1">
              <a:solidFill>
                <a:srgbClr val="000000"/>
              </a:solidFill>
              <a:uFill>
                <a:solidFill>
                  <a:srgbClr val="FFFFFF"/>
                </a:solidFill>
              </a:uFill>
              <a:latin typeface="Calibri"/>
            </a:endParaRPr>
          </a:p>
          <a:p>
            <a:pPr marL="228600" indent="-228240">
              <a:lnSpc>
                <a:spcPct val="90000"/>
              </a:lnSpc>
              <a:buClr>
                <a:srgbClr val="000000"/>
              </a:buClr>
              <a:buFont typeface="Arial"/>
              <a:buChar char="•"/>
            </a:pPr>
            <a:r>
              <a:rPr lang="en-US" sz="2800" b="1" strike="noStrike" spc="-1">
                <a:solidFill>
                  <a:srgbClr val="000000"/>
                </a:solidFill>
                <a:uFill>
                  <a:solidFill>
                    <a:srgbClr val="FFFFFF"/>
                  </a:solidFill>
                </a:uFill>
                <a:latin typeface="Calibri"/>
              </a:rPr>
              <a:t>Predictive experiment</a:t>
            </a:r>
            <a:endParaRPr lang="en-US" sz="2800" b="0" strike="noStrike" spc="-1">
              <a:solidFill>
                <a:srgbClr val="000000"/>
              </a:solidFill>
              <a:uFill>
                <a:solidFill>
                  <a:srgbClr val="FFFFFF"/>
                </a:solidFill>
              </a:uFill>
              <a:latin typeface="Calibri"/>
            </a:endParaRPr>
          </a:p>
          <a:p>
            <a:pPr marL="228600" indent="-228240">
              <a:lnSpc>
                <a:spcPct val="90000"/>
              </a:lnSpc>
              <a:buClr>
                <a:srgbClr val="000000"/>
              </a:buClr>
              <a:buFont typeface="Arial"/>
              <a:buChar char="•"/>
            </a:pPr>
            <a:r>
              <a:rPr lang="en-US" sz="2800" b="1" strike="noStrike" spc="-1">
                <a:solidFill>
                  <a:srgbClr val="000000"/>
                </a:solidFill>
                <a:uFill>
                  <a:solidFill>
                    <a:srgbClr val="FFFFFF"/>
                  </a:solidFill>
                </a:uFill>
                <a:latin typeface="Calibri"/>
              </a:rPr>
              <a:t>Forecast option</a:t>
            </a:r>
            <a:endParaRPr lang="en-US" sz="2800" b="0" strike="noStrike" spc="-1">
              <a:solidFill>
                <a:srgbClr val="000000"/>
              </a:solidFill>
              <a:uFill>
                <a:solidFill>
                  <a:srgbClr val="FFFFFF"/>
                </a:solidFill>
              </a:uFill>
              <a:latin typeface="Calibri"/>
            </a:endParaRPr>
          </a:p>
          <a:p>
            <a:pPr marL="228600" indent="-228240">
              <a:lnSpc>
                <a:spcPct val="90000"/>
              </a:lnSpc>
              <a:buClr>
                <a:srgbClr val="000000"/>
              </a:buClr>
              <a:buFont typeface="Arial"/>
              <a:buChar char="•"/>
            </a:pPr>
            <a:r>
              <a:rPr lang="en-US" sz="2800" b="1" strike="noStrike" spc="-1">
                <a:solidFill>
                  <a:srgbClr val="000000"/>
                </a:solidFill>
                <a:uFill>
                  <a:solidFill>
                    <a:srgbClr val="FFFFFF"/>
                  </a:solidFill>
                </a:uFill>
                <a:latin typeface="Calibri"/>
              </a:rPr>
              <a:t>Verification of the forecast</a:t>
            </a:r>
            <a:endParaRPr lang="en-US" sz="2800" b="0" strike="noStrike" spc="-1">
              <a:solidFill>
                <a:srgbClr val="000000"/>
              </a:solidFill>
              <a:uFill>
                <a:solidFill>
                  <a:srgbClr val="FFFFFF"/>
                </a:solidFill>
              </a:uFill>
              <a:latin typeface="Calibri"/>
            </a:endParaRPr>
          </a:p>
          <a:p>
            <a:pPr marL="228600" indent="-228240">
              <a:lnSpc>
                <a:spcPct val="90000"/>
              </a:lnSpc>
              <a:buClr>
                <a:srgbClr val="000000"/>
              </a:buClr>
              <a:buFont typeface="Arial"/>
              <a:buChar char="•"/>
            </a:pPr>
            <a:r>
              <a:rPr lang="en-US" sz="2800" b="1" strike="noStrike" spc="-1">
                <a:solidFill>
                  <a:srgbClr val="000000"/>
                </a:solidFill>
                <a:uFill>
                  <a:solidFill>
                    <a:srgbClr val="FFFFFF"/>
                  </a:solidFill>
                </a:uFill>
                <a:latin typeface="Calibri"/>
              </a:rPr>
              <a:t>Adjusting the forecast</a:t>
            </a:r>
            <a:endParaRPr lang="en-US" sz="2800" b="0" strike="noStrike" spc="-1">
              <a:solidFill>
                <a:srgbClr val="000000"/>
              </a:solidFill>
              <a:uFill>
                <a:solidFill>
                  <a:srgbClr val="FFFFFF"/>
                </a:solidFill>
              </a:uFill>
              <a:latin typeface="Calibri"/>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TextShape 1"/>
          <p:cNvSpPr txBox="1"/>
          <p:nvPr/>
        </p:nvSpPr>
        <p:spPr>
          <a:xfrm>
            <a:off x="838080" y="365040"/>
            <a:ext cx="10515240" cy="1325160"/>
          </a:xfrm>
          <a:prstGeom prst="rect">
            <a:avLst/>
          </a:prstGeom>
          <a:noFill/>
          <a:ln>
            <a:noFill/>
          </a:ln>
        </p:spPr>
        <p:txBody>
          <a:bodyPr anchor="ctr"/>
          <a:lstStyle/>
          <a:p>
            <a:pPr>
              <a:lnSpc>
                <a:spcPct val="90000"/>
              </a:lnSpc>
            </a:pPr>
            <a:r>
              <a:rPr lang="en-US" sz="4400" b="0" strike="noStrike" spc="-1">
                <a:solidFill>
                  <a:srgbClr val="000000"/>
                </a:solidFill>
                <a:uFill>
                  <a:solidFill>
                    <a:srgbClr val="FFFFFF"/>
                  </a:solidFill>
                </a:uFill>
                <a:latin typeface="Calibri Light"/>
              </a:rPr>
              <a:t>Task for the forecast </a:t>
            </a:r>
            <a:endParaRPr lang="en-US" sz="1800" b="0" strike="noStrike" spc="-1">
              <a:solidFill>
                <a:srgbClr val="000000"/>
              </a:solidFill>
              <a:uFill>
                <a:solidFill>
                  <a:srgbClr val="FFFFFF"/>
                </a:solidFill>
              </a:uFill>
              <a:latin typeface="Calibri"/>
            </a:endParaRPr>
          </a:p>
        </p:txBody>
      </p:sp>
      <p:sp>
        <p:nvSpPr>
          <p:cNvPr id="67" name="TextShape 2"/>
          <p:cNvSpPr txBox="1"/>
          <p:nvPr/>
        </p:nvSpPr>
        <p:spPr>
          <a:xfrm>
            <a:off x="913680" y="2095920"/>
            <a:ext cx="10353240" cy="4121640"/>
          </a:xfrm>
          <a:prstGeom prst="rect">
            <a:avLst/>
          </a:prstGeom>
          <a:noFill/>
          <a:ln>
            <a:noFill/>
          </a:ln>
        </p:spPr>
        <p:txBody>
          <a:bodyPr/>
          <a:lstStyle/>
          <a:p>
            <a:pPr marL="228600" indent="-228240" algn="just">
              <a:lnSpc>
                <a:spcPct val="100000"/>
              </a:lnSpc>
            </a:pPr>
            <a:r>
              <a:rPr lang="en-US" sz="2800" b="0" strike="noStrike" spc="-1">
                <a:solidFill>
                  <a:srgbClr val="000000"/>
                </a:solidFill>
                <a:uFill>
                  <a:solidFill>
                    <a:srgbClr val="FFFFFF"/>
                  </a:solidFill>
                </a:uFill>
                <a:latin typeface="Calibri"/>
              </a:rPr>
              <a:t> </a:t>
            </a:r>
            <a:r>
              <a:rPr lang="en-US" sz="2400" b="0" strike="noStrike" spc="-1">
                <a:solidFill>
                  <a:srgbClr val="000000"/>
                </a:solidFill>
                <a:uFill>
                  <a:solidFill>
                    <a:srgbClr val="FFFFFF"/>
                  </a:solidFill>
                </a:uFill>
                <a:latin typeface="Calibri"/>
              </a:rPr>
              <a:t>a document that defines the goals and objectives of the forecast and regulates the procedure for its development.  Contains, as a rule: </a:t>
            </a:r>
            <a:endParaRPr lang="en-US" sz="2800" b="0" strike="noStrike" spc="-1">
              <a:solidFill>
                <a:srgbClr val="000000"/>
              </a:solidFill>
              <a:uFill>
                <a:solidFill>
                  <a:srgbClr val="FFFFFF"/>
                </a:solidFill>
              </a:uFill>
              <a:latin typeface="Calibri"/>
            </a:endParaRPr>
          </a:p>
          <a:p>
            <a:pPr marL="228600" indent="-228240" algn="just">
              <a:lnSpc>
                <a:spcPct val="100000"/>
              </a:lnSpc>
              <a:buClr>
                <a:srgbClr val="000000"/>
              </a:buClr>
              <a:buFont typeface="Wingdings" charset="2"/>
              <a:buChar char=""/>
            </a:pPr>
            <a:r>
              <a:rPr lang="en-US" sz="2400" b="0" strike="noStrike" spc="-1">
                <a:solidFill>
                  <a:srgbClr val="000000"/>
                </a:solidFill>
                <a:uFill>
                  <a:solidFill>
                    <a:srgbClr val="FFFFFF"/>
                  </a:solidFill>
                </a:uFill>
                <a:latin typeface="Calibri"/>
              </a:rPr>
              <a:t>basis for developing a forecast (resolution, order, etc.), </a:t>
            </a:r>
            <a:endParaRPr lang="en-US" sz="2800" b="0" strike="noStrike" spc="-1">
              <a:solidFill>
                <a:srgbClr val="000000"/>
              </a:solidFill>
              <a:uFill>
                <a:solidFill>
                  <a:srgbClr val="FFFFFF"/>
                </a:solidFill>
              </a:uFill>
              <a:latin typeface="Calibri"/>
            </a:endParaRPr>
          </a:p>
          <a:p>
            <a:pPr marL="228600" indent="-228240" algn="just">
              <a:lnSpc>
                <a:spcPct val="100000"/>
              </a:lnSpc>
              <a:buClr>
                <a:srgbClr val="000000"/>
              </a:buClr>
              <a:buFont typeface="Wingdings" charset="2"/>
              <a:buChar char=""/>
            </a:pPr>
            <a:r>
              <a:rPr lang="en-US" sz="2400" b="0" strike="noStrike" spc="-1">
                <a:solidFill>
                  <a:srgbClr val="000000"/>
                </a:solidFill>
                <a:uFill>
                  <a:solidFill>
                    <a:srgbClr val="FFFFFF"/>
                  </a:solidFill>
                </a:uFill>
                <a:latin typeface="Calibri"/>
              </a:rPr>
              <a:t>definition of the forecast object, its main characteristics, and forecast parameters, </a:t>
            </a:r>
            <a:endParaRPr lang="en-US" sz="2800" b="0" strike="noStrike" spc="-1">
              <a:solidFill>
                <a:srgbClr val="000000"/>
              </a:solidFill>
              <a:uFill>
                <a:solidFill>
                  <a:srgbClr val="FFFFFF"/>
                </a:solidFill>
              </a:uFill>
              <a:latin typeface="Calibri"/>
            </a:endParaRPr>
          </a:p>
          <a:p>
            <a:pPr marL="228600" indent="-228240" algn="just">
              <a:lnSpc>
                <a:spcPct val="100000"/>
              </a:lnSpc>
              <a:buClr>
                <a:srgbClr val="000000"/>
              </a:buClr>
              <a:buFont typeface="Wingdings" charset="2"/>
              <a:buChar char=""/>
            </a:pPr>
            <a:r>
              <a:rPr lang="en-US" sz="2400" b="0" strike="noStrike" spc="-1">
                <a:solidFill>
                  <a:srgbClr val="000000"/>
                </a:solidFill>
                <a:uFill>
                  <a:solidFill>
                    <a:srgbClr val="FFFFFF"/>
                  </a:solidFill>
                </a:uFill>
                <a:latin typeface="Calibri"/>
              </a:rPr>
              <a:t>organizational arrangements, </a:t>
            </a:r>
            <a:endParaRPr lang="en-US" sz="2800" b="0" strike="noStrike" spc="-1">
              <a:solidFill>
                <a:srgbClr val="000000"/>
              </a:solidFill>
              <a:uFill>
                <a:solidFill>
                  <a:srgbClr val="FFFFFF"/>
                </a:solidFill>
              </a:uFill>
              <a:latin typeface="Calibri"/>
            </a:endParaRPr>
          </a:p>
          <a:p>
            <a:pPr marL="228600" indent="-228240" algn="just">
              <a:lnSpc>
                <a:spcPct val="100000"/>
              </a:lnSpc>
              <a:buClr>
                <a:srgbClr val="000000"/>
              </a:buClr>
              <a:buFont typeface="Wingdings" charset="2"/>
              <a:buChar char=""/>
            </a:pPr>
            <a:r>
              <a:rPr lang="en-US" sz="2400" b="0" strike="noStrike" spc="-1">
                <a:solidFill>
                  <a:srgbClr val="000000"/>
                </a:solidFill>
                <a:uFill>
                  <a:solidFill>
                    <a:srgbClr val="FFFFFF"/>
                  </a:solidFill>
                </a:uFill>
                <a:latin typeface="Calibri"/>
              </a:rPr>
              <a:t>data on financing and material support, </a:t>
            </a:r>
            <a:endParaRPr lang="en-US" sz="2800" b="0" strike="noStrike" spc="-1">
              <a:solidFill>
                <a:srgbClr val="000000"/>
              </a:solidFill>
              <a:uFill>
                <a:solidFill>
                  <a:srgbClr val="FFFFFF"/>
                </a:solidFill>
              </a:uFill>
              <a:latin typeface="Calibri"/>
            </a:endParaRPr>
          </a:p>
          <a:p>
            <a:pPr marL="228600" indent="-228240" algn="just">
              <a:lnSpc>
                <a:spcPct val="100000"/>
              </a:lnSpc>
              <a:buClr>
                <a:srgbClr val="000000"/>
              </a:buClr>
              <a:buFont typeface="Wingdings" charset="2"/>
              <a:buChar char=""/>
            </a:pPr>
            <a:r>
              <a:rPr lang="en-US" sz="2400" b="0" strike="noStrike" spc="-1">
                <a:solidFill>
                  <a:srgbClr val="000000"/>
                </a:solidFill>
                <a:uFill>
                  <a:solidFill>
                    <a:srgbClr val="FFFFFF"/>
                  </a:solidFill>
                </a:uFill>
                <a:latin typeface="Calibri"/>
              </a:rPr>
              <a:t>coordination plan and stages of forecast development.</a:t>
            </a:r>
            <a:endParaRPr lang="en-US" sz="2800" b="0" strike="noStrike" spc="-1">
              <a:solidFill>
                <a:srgbClr val="000000"/>
              </a:solidFill>
              <a:uFill>
                <a:solidFill>
                  <a:srgbClr val="FFFFFF"/>
                </a:solidFill>
              </a:uFill>
              <a:latin typeface="Calibri"/>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TextShape 1"/>
          <p:cNvSpPr txBox="1"/>
          <p:nvPr/>
        </p:nvSpPr>
        <p:spPr>
          <a:xfrm>
            <a:off x="838080" y="365040"/>
            <a:ext cx="10515240" cy="1325160"/>
          </a:xfrm>
          <a:prstGeom prst="rect">
            <a:avLst/>
          </a:prstGeom>
          <a:noFill/>
          <a:ln>
            <a:noFill/>
          </a:ln>
        </p:spPr>
        <p:txBody>
          <a:bodyPr anchor="ctr"/>
          <a:lstStyle/>
          <a:p>
            <a:endParaRPr lang="en-US" sz="1800" b="0" strike="noStrike" spc="-1">
              <a:solidFill>
                <a:srgbClr val="000000"/>
              </a:solidFill>
              <a:uFill>
                <a:solidFill>
                  <a:srgbClr val="FFFFFF"/>
                </a:solidFill>
              </a:uFill>
              <a:latin typeface="Calibri"/>
            </a:endParaRPr>
          </a:p>
        </p:txBody>
      </p:sp>
      <p:sp>
        <p:nvSpPr>
          <p:cNvPr id="69" name="TextShape 2"/>
          <p:cNvSpPr txBox="1"/>
          <p:nvPr/>
        </p:nvSpPr>
        <p:spPr>
          <a:xfrm>
            <a:off x="838080" y="1825560"/>
            <a:ext cx="10515240" cy="4350960"/>
          </a:xfrm>
          <a:prstGeom prst="rect">
            <a:avLst/>
          </a:prstGeom>
          <a:noFill/>
          <a:ln>
            <a:noFill/>
          </a:ln>
        </p:spPr>
        <p:txBody>
          <a:bodyPr/>
          <a:lstStyle/>
          <a:p>
            <a:pPr marL="228600" indent="228600" algn="just">
              <a:lnSpc>
                <a:spcPct val="100000"/>
              </a:lnSpc>
              <a:buClr>
                <a:srgbClr val="000000"/>
              </a:buClr>
              <a:buFont typeface="Arial"/>
              <a:buChar char="•"/>
            </a:pPr>
            <a:r>
              <a:rPr lang="en-US" sz="2400" b="1" strike="noStrike" spc="-1">
                <a:solidFill>
                  <a:srgbClr val="000000"/>
                </a:solidFill>
                <a:uFill>
                  <a:solidFill>
                    <a:srgbClr val="FFFFFF"/>
                  </a:solidFill>
                </a:uFill>
                <a:latin typeface="Calibri"/>
              </a:rPr>
              <a:t>Predictive flashback</a:t>
            </a:r>
            <a:r>
              <a:rPr lang="en-US" sz="2400" b="0" strike="noStrike" spc="-1">
                <a:solidFill>
                  <a:srgbClr val="000000"/>
                </a:solidFill>
                <a:uFill>
                  <a:solidFill>
                    <a:srgbClr val="FFFFFF"/>
                  </a:solidFill>
                </a:uFill>
                <a:latin typeface="Calibri"/>
              </a:rPr>
              <a:t> - the stage of forecasting, where the history of the development of the object of forecasting and the forecast background is studied in order to obtain a systematic description of them.</a:t>
            </a:r>
            <a:endParaRPr lang="en-US" sz="2800" b="0" strike="noStrike" spc="-1">
              <a:solidFill>
                <a:srgbClr val="000000"/>
              </a:solidFill>
              <a:uFill>
                <a:solidFill>
                  <a:srgbClr val="FFFFFF"/>
                </a:solidFill>
              </a:uFill>
              <a:latin typeface="Calibri"/>
            </a:endParaRPr>
          </a:p>
          <a:p>
            <a:pPr marL="228600" indent="228600" algn="just">
              <a:lnSpc>
                <a:spcPct val="100000"/>
              </a:lnSpc>
              <a:buClr>
                <a:srgbClr val="000000"/>
              </a:buClr>
              <a:buFont typeface="Arial"/>
              <a:buChar char="•"/>
            </a:pPr>
            <a:r>
              <a:rPr lang="en-US" sz="2400" b="1" strike="noStrike" spc="-1">
                <a:solidFill>
                  <a:srgbClr val="000000"/>
                </a:solidFill>
                <a:uFill>
                  <a:solidFill>
                    <a:srgbClr val="FFFFFF"/>
                  </a:solidFill>
                </a:uFill>
                <a:latin typeface="Calibri"/>
              </a:rPr>
              <a:t>Predictive diagnosis</a:t>
            </a:r>
            <a:r>
              <a:rPr lang="en-US" sz="2400" b="0" strike="noStrike" spc="-1">
                <a:solidFill>
                  <a:srgbClr val="000000"/>
                </a:solidFill>
                <a:uFill>
                  <a:solidFill>
                    <a:srgbClr val="FFFFFF"/>
                  </a:solidFill>
                </a:uFill>
                <a:latin typeface="Calibri"/>
              </a:rPr>
              <a:t> - the stage of forecasting, where a systematic description of the object of forecasting and the forecast background is studied in order to identify trends in their development and select (develop) models and methods of forecasting.</a:t>
            </a:r>
            <a:endParaRPr lang="en-US" sz="2800" b="0" strike="noStrike" spc="-1">
              <a:solidFill>
                <a:srgbClr val="000000"/>
              </a:solidFill>
              <a:uFill>
                <a:solidFill>
                  <a:srgbClr val="FFFFFF"/>
                </a:solidFill>
              </a:uFill>
              <a:latin typeface="Calibri"/>
            </a:endParaRPr>
          </a:p>
          <a:p>
            <a:pPr marL="228600" indent="-228240">
              <a:lnSpc>
                <a:spcPct val="100000"/>
              </a:lnSpc>
            </a:pPr>
            <a:endParaRPr lang="en-US" sz="2800" b="0" strike="noStrike" spc="-1">
              <a:solidFill>
                <a:srgbClr val="000000"/>
              </a:solidFill>
              <a:uFill>
                <a:solidFill>
                  <a:srgbClr val="FFFFFF"/>
                </a:solidFill>
              </a:uFill>
              <a:latin typeface="Calibri"/>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TextShape 1"/>
          <p:cNvSpPr txBox="1"/>
          <p:nvPr/>
        </p:nvSpPr>
        <p:spPr>
          <a:xfrm>
            <a:off x="838080" y="365040"/>
            <a:ext cx="10515240" cy="1325160"/>
          </a:xfrm>
          <a:prstGeom prst="rect">
            <a:avLst/>
          </a:prstGeom>
          <a:noFill/>
          <a:ln>
            <a:noFill/>
          </a:ln>
        </p:spPr>
        <p:txBody>
          <a:bodyPr anchor="ctr"/>
          <a:lstStyle/>
          <a:p>
            <a:endParaRPr lang="en-US" sz="1800" b="0" strike="noStrike" spc="-1">
              <a:solidFill>
                <a:srgbClr val="000000"/>
              </a:solidFill>
              <a:uFill>
                <a:solidFill>
                  <a:srgbClr val="FFFFFF"/>
                </a:solidFill>
              </a:uFill>
              <a:latin typeface="Calibri"/>
            </a:endParaRPr>
          </a:p>
        </p:txBody>
      </p:sp>
      <p:sp>
        <p:nvSpPr>
          <p:cNvPr id="71" name="TextShape 2"/>
          <p:cNvSpPr txBox="1"/>
          <p:nvPr/>
        </p:nvSpPr>
        <p:spPr>
          <a:xfrm>
            <a:off x="838080" y="1825560"/>
            <a:ext cx="10515240" cy="4350960"/>
          </a:xfrm>
          <a:prstGeom prst="rect">
            <a:avLst/>
          </a:prstGeom>
          <a:noFill/>
          <a:ln>
            <a:noFill/>
          </a:ln>
        </p:spPr>
        <p:txBody>
          <a:bodyPr/>
          <a:lstStyle/>
          <a:p>
            <a:pPr marL="228600" indent="228600" algn="just">
              <a:lnSpc>
                <a:spcPct val="100000"/>
              </a:lnSpc>
              <a:buClr>
                <a:srgbClr val="000000"/>
              </a:buClr>
              <a:buFont typeface="Arial"/>
              <a:buChar char="•"/>
            </a:pPr>
            <a:r>
              <a:rPr lang="en-US" sz="2400" b="1" strike="noStrike" spc="-1">
                <a:solidFill>
                  <a:srgbClr val="000000"/>
                </a:solidFill>
                <a:uFill>
                  <a:solidFill>
                    <a:srgbClr val="FFFFFF"/>
                  </a:solidFill>
                </a:uFill>
                <a:latin typeface="Calibri"/>
              </a:rPr>
              <a:t>Predictive model</a:t>
            </a:r>
            <a:r>
              <a:rPr lang="en-US" sz="2400" b="0" strike="noStrike" spc="-1">
                <a:solidFill>
                  <a:srgbClr val="000000"/>
                </a:solidFill>
                <a:uFill>
                  <a:solidFill>
                    <a:srgbClr val="FFFFFF"/>
                  </a:solidFill>
                </a:uFill>
                <a:latin typeface="Calibri"/>
              </a:rPr>
              <a:t> ‒ a model of the object of forecasting, the study of which allows you to get information about possible states of the object in the future and (or) ways and terms of their implementation.</a:t>
            </a:r>
            <a:endParaRPr lang="en-US" sz="2800" b="0" strike="noStrike" spc="-1">
              <a:solidFill>
                <a:srgbClr val="000000"/>
              </a:solidFill>
              <a:uFill>
                <a:solidFill>
                  <a:srgbClr val="FFFFFF"/>
                </a:solidFill>
              </a:uFill>
              <a:latin typeface="Calibri"/>
            </a:endParaRPr>
          </a:p>
          <a:p>
            <a:pPr marL="228600" indent="228600" algn="just">
              <a:lnSpc>
                <a:spcPct val="100000"/>
              </a:lnSpc>
              <a:buClr>
                <a:srgbClr val="000000"/>
              </a:buClr>
              <a:buFont typeface="Arial"/>
              <a:buChar char="•"/>
            </a:pPr>
            <a:r>
              <a:rPr lang="en-US" sz="2400" b="1" strike="noStrike" spc="-1">
                <a:solidFill>
                  <a:srgbClr val="000000"/>
                </a:solidFill>
                <a:uFill>
                  <a:solidFill>
                    <a:srgbClr val="FFFFFF"/>
                  </a:solidFill>
                </a:uFill>
                <a:latin typeface="Calibri"/>
              </a:rPr>
              <a:t>Predictive experiment</a:t>
            </a:r>
            <a:r>
              <a:rPr lang="en-US" sz="2400" b="0" strike="noStrike" spc="-1">
                <a:solidFill>
                  <a:srgbClr val="000000"/>
                </a:solidFill>
                <a:uFill>
                  <a:solidFill>
                    <a:srgbClr val="FFFFFF"/>
                  </a:solidFill>
                </a:uFill>
                <a:latin typeface="Calibri"/>
              </a:rPr>
              <a:t> - research on predictive models by varying the characteristics of the forecasting object included in the model, in order to identify possible acceptable and (or) unacceptable forecast options and alternatives for the development of the forecasting object.</a:t>
            </a:r>
            <a:endParaRPr lang="en-US" sz="2800" b="0" strike="noStrike" spc="-1">
              <a:solidFill>
                <a:srgbClr val="000000"/>
              </a:solidFill>
              <a:uFill>
                <a:solidFill>
                  <a:srgbClr val="FFFFFF"/>
                </a:solidFill>
              </a:uFill>
              <a:latin typeface="Calibri"/>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extShape 1"/>
          <p:cNvSpPr txBox="1"/>
          <p:nvPr/>
        </p:nvSpPr>
        <p:spPr>
          <a:xfrm>
            <a:off x="838080" y="365040"/>
            <a:ext cx="10515240" cy="1325160"/>
          </a:xfrm>
          <a:prstGeom prst="rect">
            <a:avLst/>
          </a:prstGeom>
          <a:noFill/>
          <a:ln>
            <a:noFill/>
          </a:ln>
        </p:spPr>
        <p:txBody>
          <a:bodyPr anchor="ctr"/>
          <a:lstStyle/>
          <a:p>
            <a:endParaRPr lang="en-US" sz="1800" b="0" strike="noStrike" spc="-1">
              <a:solidFill>
                <a:srgbClr val="000000"/>
              </a:solidFill>
              <a:uFill>
                <a:solidFill>
                  <a:srgbClr val="FFFFFF"/>
                </a:solidFill>
              </a:uFill>
              <a:latin typeface="Calibri"/>
            </a:endParaRPr>
          </a:p>
        </p:txBody>
      </p:sp>
      <p:sp>
        <p:nvSpPr>
          <p:cNvPr id="73" name="TextShape 2"/>
          <p:cNvSpPr txBox="1"/>
          <p:nvPr/>
        </p:nvSpPr>
        <p:spPr>
          <a:xfrm>
            <a:off x="838080" y="1825560"/>
            <a:ext cx="10515240" cy="4350960"/>
          </a:xfrm>
          <a:prstGeom prst="rect">
            <a:avLst/>
          </a:prstGeom>
          <a:noFill/>
          <a:ln>
            <a:noFill/>
          </a:ln>
        </p:spPr>
        <p:txBody>
          <a:bodyPr/>
          <a:lstStyle/>
          <a:p>
            <a:pPr marL="228600" indent="228600" algn="just">
              <a:lnSpc>
                <a:spcPct val="100000"/>
              </a:lnSpc>
              <a:buClr>
                <a:srgbClr val="000000"/>
              </a:buClr>
              <a:buFont typeface="Arial"/>
              <a:buChar char="•"/>
            </a:pPr>
            <a:r>
              <a:rPr lang="en-US" sz="2400" b="1" strike="noStrike" spc="-1">
                <a:solidFill>
                  <a:srgbClr val="000000"/>
                </a:solidFill>
                <a:uFill>
                  <a:solidFill>
                    <a:srgbClr val="FFFFFF"/>
                  </a:solidFill>
                </a:uFill>
                <a:latin typeface="Calibri"/>
              </a:rPr>
              <a:t>Forecast option</a:t>
            </a:r>
            <a:r>
              <a:rPr lang="en-US" sz="2400" b="0" strike="noStrike" spc="-1">
                <a:solidFill>
                  <a:srgbClr val="000000"/>
                </a:solidFill>
                <a:uFill>
                  <a:solidFill>
                    <a:srgbClr val="FFFFFF"/>
                  </a:solidFill>
                </a:uFill>
                <a:latin typeface="Calibri"/>
              </a:rPr>
              <a:t> ‒ one of the forecasts that make up a group of possible forecasts.</a:t>
            </a:r>
            <a:endParaRPr lang="en-US" sz="2800" b="0" strike="noStrike" spc="-1">
              <a:solidFill>
                <a:srgbClr val="000000"/>
              </a:solidFill>
              <a:uFill>
                <a:solidFill>
                  <a:srgbClr val="FFFFFF"/>
                </a:solidFill>
              </a:uFill>
              <a:latin typeface="Calibri"/>
            </a:endParaRPr>
          </a:p>
          <a:p>
            <a:pPr marL="228600" indent="228600" algn="just">
              <a:lnSpc>
                <a:spcPct val="100000"/>
              </a:lnSpc>
              <a:buClr>
                <a:srgbClr val="000000"/>
              </a:buClr>
              <a:buFont typeface="Arial"/>
              <a:buChar char="•"/>
            </a:pPr>
            <a:r>
              <a:rPr lang="en-US" sz="2400" b="1" strike="noStrike" spc="-1">
                <a:solidFill>
                  <a:srgbClr val="000000"/>
                </a:solidFill>
                <a:uFill>
                  <a:solidFill>
                    <a:srgbClr val="FFFFFF"/>
                  </a:solidFill>
                </a:uFill>
                <a:latin typeface="Calibri"/>
              </a:rPr>
              <a:t>Verification of the forecast </a:t>
            </a:r>
            <a:r>
              <a:rPr lang="en-US" sz="2400" b="0" strike="noStrike" spc="-1">
                <a:solidFill>
                  <a:srgbClr val="000000"/>
                </a:solidFill>
                <a:uFill>
                  <a:solidFill>
                    <a:srgbClr val="FFFFFF"/>
                  </a:solidFill>
                </a:uFill>
                <a:latin typeface="Calibri"/>
              </a:rPr>
              <a:t>- assessment of the reliability and accuracy or validity of the forecast.</a:t>
            </a:r>
            <a:endParaRPr lang="en-US" sz="2800" b="0" strike="noStrike" spc="-1">
              <a:solidFill>
                <a:srgbClr val="000000"/>
              </a:solidFill>
              <a:uFill>
                <a:solidFill>
                  <a:srgbClr val="FFFFFF"/>
                </a:solidFill>
              </a:uFill>
              <a:latin typeface="Calibri"/>
            </a:endParaRPr>
          </a:p>
          <a:p>
            <a:pPr marL="228600" indent="228600" algn="just">
              <a:lnSpc>
                <a:spcPct val="100000"/>
              </a:lnSpc>
              <a:buClr>
                <a:srgbClr val="000000"/>
              </a:buClr>
              <a:buFont typeface="Arial"/>
              <a:buChar char="•"/>
            </a:pPr>
            <a:r>
              <a:rPr lang="en-US" sz="2400" b="1" strike="noStrike" spc="-1">
                <a:solidFill>
                  <a:srgbClr val="000000"/>
                </a:solidFill>
                <a:uFill>
                  <a:solidFill>
                    <a:srgbClr val="FFFFFF"/>
                  </a:solidFill>
                </a:uFill>
                <a:latin typeface="Calibri"/>
              </a:rPr>
              <a:t>Adjusting the forecast</a:t>
            </a:r>
            <a:r>
              <a:rPr lang="en-US" sz="2400" b="0" strike="noStrike" spc="-1">
                <a:solidFill>
                  <a:srgbClr val="000000"/>
                </a:solidFill>
                <a:uFill>
                  <a:solidFill>
                    <a:srgbClr val="FFFFFF"/>
                  </a:solidFill>
                </a:uFill>
                <a:latin typeface="Calibri"/>
              </a:rPr>
              <a:t> - updating the forecast based on the results of its verification and (or) on the basis of additional materials and research.</a:t>
            </a:r>
            <a:endParaRPr lang="en-US" sz="2800" b="0" strike="noStrike" spc="-1">
              <a:solidFill>
                <a:srgbClr val="000000"/>
              </a:solidFill>
              <a:uFill>
                <a:solidFill>
                  <a:srgbClr val="FFFFFF"/>
                </a:solidFill>
              </a:uFill>
              <a:latin typeface="Calibri"/>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TextShape 1"/>
          <p:cNvSpPr txBox="1"/>
          <p:nvPr/>
        </p:nvSpPr>
        <p:spPr>
          <a:xfrm>
            <a:off x="838080" y="365040"/>
            <a:ext cx="10515240" cy="1325160"/>
          </a:xfrm>
          <a:prstGeom prst="rect">
            <a:avLst/>
          </a:prstGeom>
          <a:noFill/>
          <a:ln>
            <a:noFill/>
          </a:ln>
        </p:spPr>
        <p:txBody>
          <a:bodyPr anchor="ctr"/>
          <a:lstStyle/>
          <a:p>
            <a:pPr>
              <a:lnSpc>
                <a:spcPct val="90000"/>
              </a:lnSpc>
            </a:pPr>
            <a:r>
              <a:rPr lang="en-US" sz="4400" b="0" strike="noStrike" spc="-1">
                <a:solidFill>
                  <a:srgbClr val="000000"/>
                </a:solidFill>
                <a:uFill>
                  <a:solidFill>
                    <a:srgbClr val="FFFFFF"/>
                  </a:solidFill>
                </a:uFill>
                <a:latin typeface="Calibri Light"/>
              </a:rPr>
              <a:t>Classification of the forecast</a:t>
            </a:r>
            <a:endParaRPr lang="en-US" sz="1800" b="0" strike="noStrike" spc="-1">
              <a:solidFill>
                <a:srgbClr val="000000"/>
              </a:solidFill>
              <a:uFill>
                <a:solidFill>
                  <a:srgbClr val="FFFFFF"/>
                </a:solidFill>
              </a:uFill>
              <a:latin typeface="Calibri"/>
            </a:endParaRPr>
          </a:p>
        </p:txBody>
      </p:sp>
      <p:sp>
        <p:nvSpPr>
          <p:cNvPr id="75" name="TextShape 2"/>
          <p:cNvSpPr txBox="1"/>
          <p:nvPr/>
        </p:nvSpPr>
        <p:spPr>
          <a:xfrm>
            <a:off x="838080" y="1825560"/>
            <a:ext cx="10515240" cy="4350960"/>
          </a:xfrm>
          <a:prstGeom prst="rect">
            <a:avLst/>
          </a:prstGeom>
          <a:noFill/>
          <a:ln>
            <a:noFill/>
          </a:ln>
        </p:spPr>
        <p:txBody>
          <a:bodyPr/>
          <a:lstStyle/>
          <a:p>
            <a:pPr marL="228600" indent="228600" algn="just">
              <a:lnSpc>
                <a:spcPct val="100000"/>
              </a:lnSpc>
            </a:pPr>
            <a:r>
              <a:rPr lang="en-US" sz="2800" b="0" strike="noStrike" spc="-1">
                <a:solidFill>
                  <a:srgbClr val="000000"/>
                </a:solidFill>
                <a:uFill>
                  <a:solidFill>
                    <a:srgbClr val="FFFFFF"/>
                  </a:solidFill>
                </a:uFill>
                <a:latin typeface="Calibri"/>
              </a:rPr>
              <a:t>by </a:t>
            </a:r>
            <a:r>
              <a:rPr lang="en-US" sz="2800" b="1" strike="noStrike" spc="-1">
                <a:solidFill>
                  <a:srgbClr val="000000"/>
                </a:solidFill>
                <a:uFill>
                  <a:solidFill>
                    <a:srgbClr val="FFFFFF"/>
                  </a:solidFill>
                </a:uFill>
                <a:latin typeface="Calibri"/>
              </a:rPr>
              <a:t>goal criteria</a:t>
            </a:r>
            <a:r>
              <a:rPr lang="en-US" sz="2800" b="0" strike="noStrike" spc="-1">
                <a:solidFill>
                  <a:srgbClr val="000000"/>
                </a:solidFill>
                <a:uFill>
                  <a:solidFill>
                    <a:srgbClr val="FFFFFF"/>
                  </a:solidFill>
                </a:uFill>
                <a:latin typeface="Calibri"/>
              </a:rPr>
              <a:t> (what is the forecast being developed for?) distinguish between: </a:t>
            </a:r>
          </a:p>
          <a:p>
            <a:pPr marL="228600" indent="228600" algn="just">
              <a:lnSpc>
                <a:spcPct val="100000"/>
              </a:lnSpc>
              <a:buClr>
                <a:srgbClr val="000000"/>
              </a:buClr>
              <a:buFont typeface="Arial"/>
              <a:buChar char="•"/>
            </a:pPr>
            <a:r>
              <a:rPr lang="en-US" sz="2800" b="1" i="1" strike="noStrike" spc="-1">
                <a:solidFill>
                  <a:srgbClr val="000000"/>
                </a:solidFill>
                <a:uFill>
                  <a:solidFill>
                    <a:srgbClr val="FFFFFF"/>
                  </a:solidFill>
                </a:uFill>
                <a:latin typeface="Calibri"/>
              </a:rPr>
              <a:t>search results</a:t>
            </a:r>
            <a:r>
              <a:rPr lang="en-US" sz="2800" b="0" strike="noStrike" spc="-1">
                <a:solidFill>
                  <a:srgbClr val="000000"/>
                </a:solidFill>
                <a:uFill>
                  <a:solidFill>
                    <a:srgbClr val="FFFFFF"/>
                  </a:solidFill>
                </a:uFill>
                <a:latin typeface="Calibri"/>
              </a:rPr>
              <a:t> (the following names can be found in the literature: trend, research, survey, and genetic) </a:t>
            </a:r>
          </a:p>
          <a:p>
            <a:pPr marL="228600" indent="228600" algn="just">
              <a:lnSpc>
                <a:spcPct val="100000"/>
              </a:lnSpc>
              <a:buClr>
                <a:srgbClr val="000000"/>
              </a:buClr>
              <a:buFont typeface="Arial"/>
              <a:buChar char="•"/>
            </a:pPr>
            <a:r>
              <a:rPr lang="en-US" sz="2800" b="1" i="1" strike="noStrike" spc="-1">
                <a:solidFill>
                  <a:srgbClr val="000000"/>
                </a:solidFill>
                <a:uFill>
                  <a:solidFill>
                    <a:srgbClr val="FFFFFF"/>
                  </a:solidFill>
                </a:uFill>
                <a:latin typeface="Calibri"/>
              </a:rPr>
              <a:t>regulatory requirements</a:t>
            </a:r>
            <a:r>
              <a:rPr lang="en-US" sz="2800" b="0" strike="noStrike" spc="-1">
                <a:solidFill>
                  <a:srgbClr val="000000"/>
                </a:solidFill>
                <a:uFill>
                  <a:solidFill>
                    <a:srgbClr val="FFFFFF"/>
                  </a:solidFill>
                </a:uFill>
                <a:latin typeface="Calibri"/>
              </a:rPr>
              <a:t> (target, program) forecasts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TextShape 1"/>
          <p:cNvSpPr txBox="1"/>
          <p:nvPr/>
        </p:nvSpPr>
        <p:spPr>
          <a:xfrm>
            <a:off x="838080" y="365040"/>
            <a:ext cx="10515240" cy="1325160"/>
          </a:xfrm>
          <a:prstGeom prst="rect">
            <a:avLst/>
          </a:prstGeom>
          <a:noFill/>
          <a:ln>
            <a:noFill/>
          </a:ln>
        </p:spPr>
        <p:txBody>
          <a:bodyPr anchor="ctr"/>
          <a:lstStyle/>
          <a:p>
            <a:pPr>
              <a:lnSpc>
                <a:spcPct val="90000"/>
              </a:lnSpc>
            </a:pPr>
            <a:r>
              <a:rPr lang="en-US" sz="4400" b="0" strike="noStrike" spc="-1">
                <a:solidFill>
                  <a:srgbClr val="000000"/>
                </a:solidFill>
                <a:uFill>
                  <a:solidFill>
                    <a:srgbClr val="FFFFFF"/>
                  </a:solidFill>
                </a:uFill>
                <a:latin typeface="Calibri Light"/>
              </a:rPr>
              <a:t>Search forecast</a:t>
            </a:r>
            <a:endParaRPr lang="en-US" sz="1800" b="0" strike="noStrike" spc="-1">
              <a:solidFill>
                <a:srgbClr val="000000"/>
              </a:solidFill>
              <a:uFill>
                <a:solidFill>
                  <a:srgbClr val="FFFFFF"/>
                </a:solidFill>
              </a:uFill>
              <a:latin typeface="Calibri"/>
            </a:endParaRPr>
          </a:p>
        </p:txBody>
      </p:sp>
      <p:sp>
        <p:nvSpPr>
          <p:cNvPr id="77" name="TextShape 2"/>
          <p:cNvSpPr txBox="1"/>
          <p:nvPr/>
        </p:nvSpPr>
        <p:spPr>
          <a:xfrm>
            <a:off x="838080" y="1825560"/>
            <a:ext cx="10515240" cy="4350960"/>
          </a:xfrm>
          <a:prstGeom prst="rect">
            <a:avLst/>
          </a:prstGeom>
          <a:noFill/>
          <a:ln>
            <a:noFill/>
          </a:ln>
        </p:spPr>
        <p:txBody>
          <a:bodyPr/>
          <a:lstStyle/>
          <a:p>
            <a:pPr marL="228600" indent="-228240" algn="just">
              <a:lnSpc>
                <a:spcPct val="100000"/>
              </a:lnSpc>
            </a:pPr>
            <a:r>
              <a:rPr lang="en-US" sz="2600" b="0" strike="noStrike" spc="-1">
                <a:solidFill>
                  <a:srgbClr val="000000"/>
                </a:solidFill>
                <a:uFill>
                  <a:solidFill>
                    <a:srgbClr val="FFFFFF"/>
                  </a:solidFill>
                </a:uFill>
                <a:latin typeface="Calibri"/>
              </a:rPr>
              <a:t>Under </a:t>
            </a:r>
            <a:r>
              <a:rPr lang="en-US" sz="2600" b="1" i="1" strike="noStrike" spc="-1">
                <a:solidFill>
                  <a:srgbClr val="000000"/>
                </a:solidFill>
                <a:uFill>
                  <a:solidFill>
                    <a:srgbClr val="FFFFFF"/>
                  </a:solidFill>
                </a:uFill>
                <a:latin typeface="Calibri"/>
              </a:rPr>
              <a:t>using the search forecast</a:t>
            </a:r>
            <a:r>
              <a:rPr lang="en-US" sz="2600" b="0" i="1" strike="noStrike" spc="-1">
                <a:solidFill>
                  <a:srgbClr val="000000"/>
                </a:solidFill>
                <a:uFill>
                  <a:solidFill>
                    <a:srgbClr val="FFFFFF"/>
                  </a:solidFill>
                </a:uFill>
                <a:latin typeface="Calibri"/>
              </a:rPr>
              <a:t> </a:t>
            </a:r>
            <a:r>
              <a:rPr lang="en-US" sz="2600" b="0" strike="noStrike" spc="-1">
                <a:solidFill>
                  <a:srgbClr val="000000"/>
                </a:solidFill>
                <a:uFill>
                  <a:solidFill>
                    <a:srgbClr val="FFFFFF"/>
                  </a:solidFill>
                </a:uFill>
                <a:latin typeface="Calibri"/>
              </a:rPr>
              <a:t>understand the description of the most likely final state of the object at the time of the lead time. </a:t>
            </a:r>
            <a:endParaRPr lang="en-US" sz="2800" b="0" strike="noStrike" spc="-1">
              <a:solidFill>
                <a:srgbClr val="000000"/>
              </a:solidFill>
              <a:uFill>
                <a:solidFill>
                  <a:srgbClr val="FFFFFF"/>
                </a:solidFill>
              </a:uFill>
              <a:latin typeface="Calibri"/>
            </a:endParaRPr>
          </a:p>
          <a:p>
            <a:pPr marL="228600" indent="-228240" algn="just">
              <a:lnSpc>
                <a:spcPct val="100000"/>
              </a:lnSpc>
              <a:buClr>
                <a:srgbClr val="000000"/>
              </a:buClr>
              <a:buFont typeface="Arial"/>
              <a:buChar char="•"/>
            </a:pPr>
            <a:r>
              <a:rPr lang="en-US" sz="2600" b="0" strike="noStrike" spc="-1">
                <a:solidFill>
                  <a:srgbClr val="000000"/>
                </a:solidFill>
                <a:uFill>
                  <a:solidFill>
                    <a:srgbClr val="FFFFFF"/>
                  </a:solidFill>
                </a:uFill>
                <a:latin typeface="Calibri"/>
              </a:rPr>
              <a:t>It assumes extrapolation (conditional continuation) into the future of trends in the development of a political event in the past and present. </a:t>
            </a:r>
            <a:endParaRPr lang="en-US" sz="2800" b="0" strike="noStrike" spc="-1">
              <a:solidFill>
                <a:srgbClr val="000000"/>
              </a:solidFill>
              <a:uFill>
                <a:solidFill>
                  <a:srgbClr val="FFFFFF"/>
                </a:solidFill>
              </a:uFill>
              <a:latin typeface="Calibri"/>
            </a:endParaRPr>
          </a:p>
          <a:p>
            <a:pPr marL="228600" indent="-228240" algn="just">
              <a:lnSpc>
                <a:spcPct val="100000"/>
              </a:lnSpc>
              <a:buClr>
                <a:srgbClr val="000000"/>
              </a:buClr>
              <a:buFont typeface="Arial"/>
              <a:buChar char="•"/>
            </a:pPr>
            <a:r>
              <a:rPr lang="en-US" sz="2600" b="0" strike="noStrike" spc="-1">
                <a:solidFill>
                  <a:srgbClr val="000000"/>
                </a:solidFill>
                <a:uFill>
                  <a:solidFill>
                    <a:srgbClr val="FFFFFF"/>
                  </a:solidFill>
                </a:uFill>
                <a:latin typeface="Calibri"/>
              </a:rPr>
              <a:t>Defines possible states of the forecast object in the future,</a:t>
            </a:r>
            <a:endParaRPr lang="en-US" sz="2800" b="0" strike="noStrike" spc="-1">
              <a:solidFill>
                <a:srgbClr val="000000"/>
              </a:solidFill>
              <a:uFill>
                <a:solidFill>
                  <a:srgbClr val="FFFFFF"/>
                </a:solidFill>
              </a:uFill>
              <a:latin typeface="Calibri"/>
            </a:endParaRPr>
          </a:p>
          <a:p>
            <a:pPr marL="228600" indent="-228240" algn="just">
              <a:lnSpc>
                <a:spcPct val="100000"/>
              </a:lnSpc>
              <a:buClr>
                <a:srgbClr val="000000"/>
              </a:buClr>
              <a:buFont typeface="Arial"/>
              <a:buChar char="•"/>
            </a:pPr>
            <a:r>
              <a:rPr lang="en-US" sz="2600" b="0" strike="noStrike" spc="-1">
                <a:solidFill>
                  <a:srgbClr val="000000"/>
                </a:solidFill>
                <a:uFill>
                  <a:solidFill>
                    <a:srgbClr val="FFFFFF"/>
                  </a:solidFill>
                </a:uFill>
                <a:latin typeface="Calibri"/>
              </a:rPr>
              <a:t>Answers the question of what is most likely to happen if current trends continue.</a:t>
            </a:r>
            <a:endParaRPr lang="en-US" sz="2800" b="0" strike="noStrike" spc="-1">
              <a:solidFill>
                <a:srgbClr val="000000"/>
              </a:solidFill>
              <a:uFill>
                <a:solidFill>
                  <a:srgbClr val="FFFFFF"/>
                </a:solidFill>
              </a:uFill>
              <a:latin typeface="Calibri"/>
            </a:endParaRPr>
          </a:p>
          <a:p>
            <a:pPr>
              <a:lnSpc>
                <a:spcPct val="90000"/>
              </a:lnSpc>
            </a:pPr>
            <a:endParaRPr lang="en-US" sz="2800" b="0" strike="noStrike" spc="-1">
              <a:solidFill>
                <a:srgbClr val="000000"/>
              </a:solidFill>
              <a:uFill>
                <a:solidFill>
                  <a:srgbClr val="FFFFFF"/>
                </a:solidFill>
              </a:uFill>
              <a:latin typeface="Calibri"/>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TextShape 1"/>
          <p:cNvSpPr txBox="1"/>
          <p:nvPr/>
        </p:nvSpPr>
        <p:spPr>
          <a:xfrm>
            <a:off x="838080" y="365040"/>
            <a:ext cx="10515240" cy="1325160"/>
          </a:xfrm>
          <a:prstGeom prst="rect">
            <a:avLst/>
          </a:prstGeom>
          <a:noFill/>
          <a:ln>
            <a:noFill/>
          </a:ln>
        </p:spPr>
        <p:txBody>
          <a:bodyPr anchor="ctr"/>
          <a:lstStyle/>
          <a:p>
            <a:pPr>
              <a:lnSpc>
                <a:spcPct val="90000"/>
              </a:lnSpc>
            </a:pPr>
            <a:r>
              <a:rPr lang="en-US" sz="4400" b="0" strike="noStrike" spc="-1">
                <a:solidFill>
                  <a:srgbClr val="000000"/>
                </a:solidFill>
                <a:uFill>
                  <a:solidFill>
                    <a:srgbClr val="FFFFFF"/>
                  </a:solidFill>
                </a:uFill>
                <a:latin typeface="Calibri Light"/>
              </a:rPr>
              <a:t>prediction value</a:t>
            </a:r>
            <a:endParaRPr lang="en-US" sz="1800" b="0" strike="noStrike" spc="-1">
              <a:solidFill>
                <a:srgbClr val="000000"/>
              </a:solidFill>
              <a:uFill>
                <a:solidFill>
                  <a:srgbClr val="FFFFFF"/>
                </a:solidFill>
              </a:uFill>
              <a:latin typeface="Calibri"/>
            </a:endParaRPr>
          </a:p>
        </p:txBody>
      </p:sp>
      <p:sp>
        <p:nvSpPr>
          <p:cNvPr id="43" name="TextShape 2"/>
          <p:cNvSpPr txBox="1"/>
          <p:nvPr/>
        </p:nvSpPr>
        <p:spPr>
          <a:xfrm>
            <a:off x="838080" y="1825560"/>
            <a:ext cx="10515240" cy="4350960"/>
          </a:xfrm>
          <a:prstGeom prst="rect">
            <a:avLst/>
          </a:prstGeom>
          <a:noFill/>
          <a:ln>
            <a:noFill/>
          </a:ln>
        </p:spPr>
        <p:txBody>
          <a:bodyPr/>
          <a:lstStyle/>
          <a:p>
            <a:pPr marL="228600" indent="228600" algn="just">
              <a:lnSpc>
                <a:spcPct val="100000"/>
              </a:lnSpc>
            </a:pPr>
            <a:r>
              <a:rPr lang="en-US" sz="2800" b="0" strike="noStrike" spc="-1">
                <a:solidFill>
                  <a:srgbClr val="000000"/>
                </a:solidFill>
                <a:uFill>
                  <a:solidFill>
                    <a:srgbClr val="FFFFFF"/>
                  </a:solidFill>
                </a:uFill>
                <a:latin typeface="Calibri"/>
              </a:rPr>
              <a:t> For political leadership bodies, having scientifically based forecasts means anticipating the course of political events.  </a:t>
            </a:r>
          </a:p>
          <a:p>
            <a:pPr marL="228600" indent="228600" algn="just">
              <a:lnSpc>
                <a:spcPct val="100000"/>
              </a:lnSpc>
            </a:pPr>
            <a:r>
              <a:rPr lang="en-US" sz="2800" b="0" strike="noStrike" spc="-1">
                <a:solidFill>
                  <a:srgbClr val="000000"/>
                </a:solidFill>
                <a:uFill>
                  <a:solidFill>
                    <a:srgbClr val="FFFFFF"/>
                  </a:solidFill>
                </a:uFill>
                <a:latin typeface="Calibri"/>
              </a:rPr>
              <a:t>The main reason that motivates a political figure to engage in forecasting is to calculate and model the consequences of political decisions made, and to reduce their level of uncertainty.</a:t>
            </a:r>
          </a:p>
        </p:txBody>
      </p:sp>
    </p:spTree>
  </p:cSld>
  <p:clrMapOvr>
    <a:masterClrMapping/>
  </p:clrMapOvr>
  <p:transition spd="slow">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TextShape 1"/>
          <p:cNvSpPr txBox="1"/>
          <p:nvPr/>
        </p:nvSpPr>
        <p:spPr>
          <a:xfrm>
            <a:off x="838080" y="365040"/>
            <a:ext cx="10515240" cy="1325160"/>
          </a:xfrm>
          <a:prstGeom prst="rect">
            <a:avLst/>
          </a:prstGeom>
          <a:noFill/>
          <a:ln>
            <a:noFill/>
          </a:ln>
        </p:spPr>
        <p:txBody>
          <a:bodyPr anchor="ctr"/>
          <a:lstStyle/>
          <a:p>
            <a:pPr>
              <a:lnSpc>
                <a:spcPct val="90000"/>
              </a:lnSpc>
            </a:pPr>
            <a:r>
              <a:rPr lang="en-US" sz="4400" b="0" strike="noStrike" spc="-1">
                <a:solidFill>
                  <a:srgbClr val="000000"/>
                </a:solidFill>
                <a:uFill>
                  <a:solidFill>
                    <a:srgbClr val="FFFFFF"/>
                  </a:solidFill>
                </a:uFill>
                <a:latin typeface="Calibri Light"/>
              </a:rPr>
              <a:t>Regulatory forecast</a:t>
            </a:r>
            <a:endParaRPr lang="en-US" sz="1800" b="0" strike="noStrike" spc="-1">
              <a:solidFill>
                <a:srgbClr val="000000"/>
              </a:solidFill>
              <a:uFill>
                <a:solidFill>
                  <a:srgbClr val="FFFFFF"/>
                </a:solidFill>
              </a:uFill>
              <a:latin typeface="Calibri"/>
            </a:endParaRPr>
          </a:p>
        </p:txBody>
      </p:sp>
      <p:sp>
        <p:nvSpPr>
          <p:cNvPr id="79" name="TextShape 2"/>
          <p:cNvSpPr txBox="1"/>
          <p:nvPr/>
        </p:nvSpPr>
        <p:spPr>
          <a:xfrm>
            <a:off x="838080" y="1825560"/>
            <a:ext cx="10515240" cy="4350960"/>
          </a:xfrm>
          <a:prstGeom prst="rect">
            <a:avLst/>
          </a:prstGeom>
          <a:noFill/>
          <a:ln>
            <a:noFill/>
          </a:ln>
        </p:spPr>
        <p:txBody>
          <a:bodyPr/>
          <a:lstStyle/>
          <a:p>
            <a:pPr marL="228600" indent="228600" algn="just">
              <a:lnSpc>
                <a:spcPct val="100000"/>
              </a:lnSpc>
            </a:pPr>
            <a:r>
              <a:rPr lang="en-US" sz="2400" b="0" strike="noStrike" spc="-1">
                <a:solidFill>
                  <a:srgbClr val="000000"/>
                </a:solidFill>
                <a:uFill>
                  <a:solidFill>
                    <a:srgbClr val="FFFFFF"/>
                  </a:solidFill>
                </a:uFill>
                <a:latin typeface="Calibri"/>
              </a:rPr>
              <a:t>Under </a:t>
            </a:r>
            <a:r>
              <a:rPr lang="en-US" sz="2400" b="1" i="1" strike="noStrike" spc="-1">
                <a:solidFill>
                  <a:srgbClr val="000000"/>
                </a:solidFill>
                <a:uFill>
                  <a:solidFill>
                    <a:srgbClr val="FFFFFF"/>
                  </a:solidFill>
                </a:uFill>
                <a:latin typeface="Calibri"/>
              </a:rPr>
              <a:t>regulatory forecast </a:t>
            </a:r>
            <a:r>
              <a:rPr lang="en-US" sz="2400" b="0" strike="noStrike" spc="-1">
                <a:solidFill>
                  <a:srgbClr val="000000"/>
                </a:solidFill>
                <a:uFill>
                  <a:solidFill>
                    <a:srgbClr val="FFFFFF"/>
                  </a:solidFill>
                </a:uFill>
                <a:latin typeface="Calibri"/>
              </a:rPr>
              <a:t>understand the description of the necessary control actions to achieve the most desirable end situation, assess the probability of trends for a given state of the object. </a:t>
            </a:r>
            <a:endParaRPr lang="en-US" sz="2800" b="0" strike="noStrike" spc="-1">
              <a:solidFill>
                <a:srgbClr val="000000"/>
              </a:solidFill>
              <a:uFill>
                <a:solidFill>
                  <a:srgbClr val="FFFFFF"/>
                </a:solidFill>
              </a:uFill>
              <a:latin typeface="Calibri"/>
            </a:endParaRPr>
          </a:p>
          <a:p>
            <a:pPr marL="228600" indent="228600" algn="just">
              <a:lnSpc>
                <a:spcPct val="100000"/>
              </a:lnSpc>
            </a:pPr>
            <a:r>
              <a:rPr lang="en-US" sz="2400" b="0" strike="noStrike" spc="-1">
                <a:solidFill>
                  <a:srgbClr val="000000"/>
                </a:solidFill>
                <a:uFill>
                  <a:solidFill>
                    <a:srgbClr val="FFFFFF"/>
                  </a:solidFill>
                </a:uFill>
                <a:latin typeface="Calibri"/>
              </a:rPr>
              <a:t>If the search forecast is based on the state of the object in the past and present, then the normative forecast is built in reverse order, from the specified state in the future to existing trends and their changes in the light of the goal.</a:t>
            </a:r>
            <a:r>
              <a:rPr lang="en-US" sz="2400" b="0" i="1" strike="noStrike" spc="-1">
                <a:solidFill>
                  <a:srgbClr val="000000"/>
                </a:solidFill>
                <a:uFill>
                  <a:solidFill>
                    <a:srgbClr val="FFFFFF"/>
                  </a:solidFill>
                </a:uFill>
                <a:latin typeface="Calibri"/>
              </a:rPr>
              <a:t>.</a:t>
            </a:r>
            <a:endParaRPr lang="en-US" sz="2800" b="0" strike="noStrike" spc="-1">
              <a:solidFill>
                <a:srgbClr val="000000"/>
              </a:solidFill>
              <a:uFill>
                <a:solidFill>
                  <a:srgbClr val="FFFFFF"/>
                </a:solidFill>
              </a:uFill>
              <a:latin typeface="Calibri"/>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TextShape 1"/>
          <p:cNvSpPr txBox="1"/>
          <p:nvPr/>
        </p:nvSpPr>
        <p:spPr>
          <a:xfrm>
            <a:off x="838080" y="365040"/>
            <a:ext cx="10515240" cy="1325160"/>
          </a:xfrm>
          <a:prstGeom prst="rect">
            <a:avLst/>
          </a:prstGeom>
          <a:noFill/>
          <a:ln>
            <a:noFill/>
          </a:ln>
        </p:spPr>
        <p:txBody>
          <a:bodyPr anchor="ctr"/>
          <a:lstStyle/>
          <a:p>
            <a:pPr>
              <a:lnSpc>
                <a:spcPct val="90000"/>
              </a:lnSpc>
            </a:pPr>
            <a:r>
              <a:rPr lang="en-US" sz="4400" b="0" strike="noStrike" spc="-1">
                <a:solidFill>
                  <a:srgbClr val="000000"/>
                </a:solidFill>
                <a:uFill>
                  <a:solidFill>
                    <a:srgbClr val="FFFFFF"/>
                  </a:solidFill>
                </a:uFill>
                <a:latin typeface="Calibri Light"/>
              </a:rPr>
              <a:t>"Active" and "passive" forecasts</a:t>
            </a:r>
            <a:endParaRPr lang="en-US" sz="1800" b="0" strike="noStrike" spc="-1">
              <a:solidFill>
                <a:srgbClr val="000000"/>
              </a:solidFill>
              <a:uFill>
                <a:solidFill>
                  <a:srgbClr val="FFFFFF"/>
                </a:solidFill>
              </a:uFill>
              <a:latin typeface="Calibri"/>
            </a:endParaRPr>
          </a:p>
        </p:txBody>
      </p:sp>
      <p:sp>
        <p:nvSpPr>
          <p:cNvPr id="81" name="TextShape 2"/>
          <p:cNvSpPr txBox="1"/>
          <p:nvPr/>
        </p:nvSpPr>
        <p:spPr>
          <a:xfrm>
            <a:off x="913680" y="2095920"/>
            <a:ext cx="10353240" cy="4219920"/>
          </a:xfrm>
          <a:prstGeom prst="rect">
            <a:avLst/>
          </a:prstGeom>
          <a:noFill/>
          <a:ln>
            <a:noFill/>
          </a:ln>
        </p:spPr>
        <p:txBody>
          <a:bodyPr/>
          <a:lstStyle/>
          <a:p>
            <a:pPr marL="228600" indent="-228240" algn="just">
              <a:lnSpc>
                <a:spcPct val="100000"/>
              </a:lnSpc>
            </a:pPr>
            <a:r>
              <a:rPr lang="en-US" sz="2600" b="0" strike="noStrike" spc="-1">
                <a:solidFill>
                  <a:srgbClr val="000000"/>
                </a:solidFill>
                <a:uFill>
                  <a:solidFill>
                    <a:srgbClr val="FFFFFF"/>
                  </a:solidFill>
                </a:uFill>
                <a:latin typeface="Calibri"/>
              </a:rPr>
              <a:t>A significant part of the political forecasts is </a:t>
            </a:r>
            <a:r>
              <a:rPr lang="en-US" sz="2600" b="1" strike="noStrike" spc="-1">
                <a:solidFill>
                  <a:srgbClr val="000000"/>
                </a:solidFill>
                <a:uFill>
                  <a:solidFill>
                    <a:srgbClr val="FFFFFF"/>
                  </a:solidFill>
                </a:uFill>
                <a:latin typeface="Calibri"/>
              </a:rPr>
              <a:t>"active"</a:t>
            </a:r>
            <a:r>
              <a:rPr lang="en-US" sz="2600" b="0" strike="noStrike" spc="-1">
                <a:solidFill>
                  <a:srgbClr val="000000"/>
                </a:solidFill>
                <a:uFill>
                  <a:solidFill>
                    <a:srgbClr val="FFFFFF"/>
                  </a:solidFill>
                </a:uFill>
                <a:latin typeface="Calibri"/>
              </a:rPr>
              <a:t> that is, they can influence the behavior of the system, in contrast to "passive" forecasts that do not have this ability.</a:t>
            </a:r>
            <a:endParaRPr lang="en-US" sz="2800" b="0" strike="noStrike" spc="-1">
              <a:solidFill>
                <a:srgbClr val="000000"/>
              </a:solidFill>
              <a:uFill>
                <a:solidFill>
                  <a:srgbClr val="FFFFFF"/>
                </a:solidFill>
              </a:uFill>
              <a:latin typeface="Calibri"/>
            </a:endParaRPr>
          </a:p>
          <a:p>
            <a:pPr marL="228600" indent="-228240" algn="just">
              <a:lnSpc>
                <a:spcPct val="100000"/>
              </a:lnSpc>
            </a:pPr>
            <a:r>
              <a:rPr lang="en-US" sz="2600" b="0" strike="noStrike" spc="-1">
                <a:solidFill>
                  <a:srgbClr val="000000"/>
                </a:solidFill>
                <a:uFill>
                  <a:solidFill>
                    <a:srgbClr val="FFFFFF"/>
                  </a:solidFill>
                </a:uFill>
                <a:latin typeface="Calibri"/>
              </a:rPr>
              <a:t>All regulatory forecasts can be called active, as well as search forecasts, if they became the basis for starting the development of a solution in order to change the situation. </a:t>
            </a:r>
            <a:endParaRPr lang="en-US" sz="2800" b="0" strike="noStrike" spc="-1">
              <a:solidFill>
                <a:srgbClr val="000000"/>
              </a:solidFill>
              <a:uFill>
                <a:solidFill>
                  <a:srgbClr val="FFFFFF"/>
                </a:solidFill>
              </a:uFill>
              <a:latin typeface="Calibri"/>
            </a:endParaRPr>
          </a:p>
          <a:p>
            <a:pPr marL="228600" indent="-228240" algn="just">
              <a:lnSpc>
                <a:spcPct val="100000"/>
              </a:lnSpc>
            </a:pPr>
            <a:r>
              <a:rPr lang="en-US" sz="2600" b="0" strike="noStrike" spc="-1">
                <a:solidFill>
                  <a:srgbClr val="000000"/>
                </a:solidFill>
                <a:uFill>
                  <a:solidFill>
                    <a:srgbClr val="FFFFFF"/>
                  </a:solidFill>
                </a:uFill>
                <a:latin typeface="Calibri"/>
              </a:rPr>
              <a:t>However, if search forecasts are not primarily intended to serve as a basis for policy decisions, they are mostly passive in nature.</a:t>
            </a:r>
            <a:endParaRPr lang="en-US" sz="2800" b="0" strike="noStrike" spc="-1">
              <a:solidFill>
                <a:srgbClr val="000000"/>
              </a:solidFill>
              <a:uFill>
                <a:solidFill>
                  <a:srgbClr val="FFFFFF"/>
                </a:solidFill>
              </a:uFill>
              <a:latin typeface="Calibri"/>
            </a:endParaRPr>
          </a:p>
          <a:p>
            <a:pPr marL="228600" indent="-228240" algn="just">
              <a:lnSpc>
                <a:spcPct val="100000"/>
              </a:lnSpc>
            </a:pPr>
            <a:endParaRPr lang="en-US" sz="2800" b="0" strike="noStrike" spc="-1">
              <a:solidFill>
                <a:srgbClr val="000000"/>
              </a:solidFill>
              <a:uFill>
                <a:solidFill>
                  <a:srgbClr val="FFFFFF"/>
                </a:solidFill>
              </a:uFill>
              <a:latin typeface="Calibri"/>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TextShape 1"/>
          <p:cNvSpPr txBox="1"/>
          <p:nvPr/>
        </p:nvSpPr>
        <p:spPr>
          <a:xfrm>
            <a:off x="838080" y="365040"/>
            <a:ext cx="10515240" cy="1325160"/>
          </a:xfrm>
          <a:prstGeom prst="rect">
            <a:avLst/>
          </a:prstGeom>
          <a:noFill/>
          <a:ln>
            <a:noFill/>
          </a:ln>
        </p:spPr>
        <p:txBody>
          <a:bodyPr anchor="ctr"/>
          <a:lstStyle/>
          <a:p>
            <a:pPr>
              <a:lnSpc>
                <a:spcPct val="90000"/>
              </a:lnSpc>
            </a:pPr>
            <a:r>
              <a:rPr lang="en-US" sz="4400" b="0" strike="noStrike" spc="-1">
                <a:solidFill>
                  <a:srgbClr val="000000"/>
                </a:solidFill>
                <a:uFill>
                  <a:solidFill>
                    <a:srgbClr val="FFFFFF"/>
                  </a:solidFill>
                </a:uFill>
                <a:latin typeface="Calibri Light"/>
              </a:rPr>
              <a:t>self-fulfilling and self-defeating forecasts</a:t>
            </a:r>
            <a:endParaRPr lang="en-US" sz="1800" b="0" strike="noStrike" spc="-1">
              <a:solidFill>
                <a:srgbClr val="000000"/>
              </a:solidFill>
              <a:uFill>
                <a:solidFill>
                  <a:srgbClr val="FFFFFF"/>
                </a:solidFill>
              </a:uFill>
              <a:latin typeface="Calibri"/>
            </a:endParaRPr>
          </a:p>
        </p:txBody>
      </p:sp>
      <p:sp>
        <p:nvSpPr>
          <p:cNvPr id="83" name="TextShape 2"/>
          <p:cNvSpPr txBox="1"/>
          <p:nvPr/>
        </p:nvSpPr>
        <p:spPr>
          <a:xfrm>
            <a:off x="838080" y="1825560"/>
            <a:ext cx="10515240" cy="4350960"/>
          </a:xfrm>
          <a:prstGeom prst="rect">
            <a:avLst/>
          </a:prstGeom>
          <a:noFill/>
          <a:ln>
            <a:noFill/>
          </a:ln>
        </p:spPr>
        <p:txBody>
          <a:bodyPr/>
          <a:lstStyle/>
          <a:p>
            <a:pPr marL="228600" indent="228600" algn="just">
              <a:lnSpc>
                <a:spcPct val="100000"/>
              </a:lnSpc>
            </a:pPr>
            <a:r>
              <a:rPr lang="en-US" sz="2400" b="0" strike="noStrike" spc="-1">
                <a:solidFill>
                  <a:srgbClr val="000000"/>
                </a:solidFill>
                <a:uFill>
                  <a:solidFill>
                    <a:srgbClr val="FFFFFF"/>
                  </a:solidFill>
                </a:uFill>
                <a:latin typeface="Calibri"/>
              </a:rPr>
              <a:t>Self-fulfilling forecast - a forecast that comes true even if there are no real prerequisites for this. </a:t>
            </a:r>
            <a:endParaRPr lang="en-US" sz="2800" b="0" strike="noStrike" spc="-1">
              <a:solidFill>
                <a:srgbClr val="000000"/>
              </a:solidFill>
              <a:uFill>
                <a:solidFill>
                  <a:srgbClr val="FFFFFF"/>
                </a:solidFill>
              </a:uFill>
              <a:latin typeface="Calibri"/>
            </a:endParaRPr>
          </a:p>
          <a:p>
            <a:pPr marL="228600" indent="228600" algn="just">
              <a:lnSpc>
                <a:spcPct val="100000"/>
              </a:lnSpc>
            </a:pPr>
            <a:r>
              <a:rPr lang="en-US" sz="2400" b="1" i="1" strike="noStrike" spc="-1">
                <a:solidFill>
                  <a:srgbClr val="000000"/>
                </a:solidFill>
                <a:uFill>
                  <a:solidFill>
                    <a:srgbClr val="FFFFFF"/>
                  </a:solidFill>
                </a:uFill>
                <a:latin typeface="Calibri"/>
              </a:rPr>
              <a:t>Self-refuting</a:t>
            </a:r>
            <a:r>
              <a:rPr lang="en-US" sz="2400" b="0" strike="noStrike" spc="-1">
                <a:solidFill>
                  <a:srgbClr val="000000"/>
                </a:solidFill>
                <a:uFill>
                  <a:solidFill>
                    <a:srgbClr val="FFFFFF"/>
                  </a:solidFill>
                </a:uFill>
                <a:latin typeface="Calibri"/>
              </a:rPr>
              <a:t> forecasts are not implemented in practice, but this is exactly their task. It is important for them to show the negative consequences of implementing one of the possible scenarios for the development of a political situation, so that decision-makers can focus on this problem and prevent such a development.</a:t>
            </a:r>
            <a:endParaRPr lang="en-US" sz="2800" b="0" strike="noStrike" spc="-1">
              <a:solidFill>
                <a:srgbClr val="000000"/>
              </a:solidFill>
              <a:uFill>
                <a:solidFill>
                  <a:srgbClr val="FFFFFF"/>
                </a:solidFill>
              </a:uFill>
              <a:latin typeface="Calibri"/>
            </a:endParaRPr>
          </a:p>
          <a:p>
            <a:pPr>
              <a:lnSpc>
                <a:spcPct val="90000"/>
              </a:lnSpc>
            </a:pPr>
            <a:endParaRPr lang="en-US" sz="2800" b="0" strike="noStrike" spc="-1">
              <a:solidFill>
                <a:srgbClr val="000000"/>
              </a:solidFill>
              <a:uFill>
                <a:solidFill>
                  <a:srgbClr val="FFFFFF"/>
                </a:solidFill>
              </a:uFill>
              <a:latin typeface="Calibri"/>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TextShape 1"/>
          <p:cNvSpPr txBox="1"/>
          <p:nvPr/>
        </p:nvSpPr>
        <p:spPr>
          <a:xfrm>
            <a:off x="838080" y="365040"/>
            <a:ext cx="10515240" cy="1325160"/>
          </a:xfrm>
          <a:prstGeom prst="rect">
            <a:avLst/>
          </a:prstGeom>
          <a:noFill/>
          <a:ln>
            <a:noFill/>
          </a:ln>
        </p:spPr>
        <p:txBody>
          <a:bodyPr anchor="ctr"/>
          <a:lstStyle/>
          <a:p>
            <a:pPr>
              <a:lnSpc>
                <a:spcPct val="90000"/>
              </a:lnSpc>
            </a:pPr>
            <a:r>
              <a:rPr lang="en-US" sz="4400" b="0" strike="noStrike" spc="-1">
                <a:solidFill>
                  <a:srgbClr val="000000"/>
                </a:solidFill>
                <a:uFill>
                  <a:solidFill>
                    <a:srgbClr val="FFFFFF"/>
                  </a:solidFill>
                </a:uFill>
                <a:latin typeface="Calibri Light"/>
              </a:rPr>
              <a:t>Classification of forecasts by lead time period</a:t>
            </a:r>
            <a:endParaRPr lang="en-US" sz="1800" b="0" strike="noStrike" spc="-1">
              <a:solidFill>
                <a:srgbClr val="000000"/>
              </a:solidFill>
              <a:uFill>
                <a:solidFill>
                  <a:srgbClr val="FFFFFF"/>
                </a:solidFill>
              </a:uFill>
              <a:latin typeface="Calibri"/>
            </a:endParaRPr>
          </a:p>
        </p:txBody>
      </p:sp>
      <p:sp>
        <p:nvSpPr>
          <p:cNvPr id="85" name="TextShape 2"/>
          <p:cNvSpPr txBox="1"/>
          <p:nvPr/>
        </p:nvSpPr>
        <p:spPr>
          <a:xfrm>
            <a:off x="913680" y="2095920"/>
            <a:ext cx="10353240" cy="3994920"/>
          </a:xfrm>
          <a:prstGeom prst="rect">
            <a:avLst/>
          </a:prstGeom>
          <a:noFill/>
          <a:ln>
            <a:noFill/>
          </a:ln>
        </p:spPr>
        <p:txBody>
          <a:bodyPr/>
          <a:lstStyle/>
          <a:p>
            <a:pPr marL="228600" indent="-228240" algn="just">
              <a:lnSpc>
                <a:spcPct val="100000"/>
              </a:lnSpc>
              <a:buClr>
                <a:srgbClr val="000000"/>
              </a:buClr>
              <a:buFont typeface="Arial"/>
              <a:buChar char="•"/>
            </a:pPr>
            <a:r>
              <a:rPr lang="en-US" sz="2400" b="0" strike="noStrike" spc="-1">
                <a:solidFill>
                  <a:srgbClr val="000000"/>
                </a:solidFill>
                <a:uFill>
                  <a:solidFill>
                    <a:srgbClr val="FFFFFF"/>
                  </a:solidFill>
                </a:uFill>
                <a:latin typeface="Calibri"/>
              </a:rPr>
              <a:t>operational ‒ designed for the future, during which no significant changes in the object of research are expected;</a:t>
            </a:r>
            <a:endParaRPr lang="en-US" sz="2800" b="0" strike="noStrike" spc="-1">
              <a:solidFill>
                <a:srgbClr val="000000"/>
              </a:solidFill>
              <a:uFill>
                <a:solidFill>
                  <a:srgbClr val="FFFFFF"/>
                </a:solidFill>
              </a:uFill>
              <a:latin typeface="Calibri"/>
            </a:endParaRPr>
          </a:p>
          <a:p>
            <a:pPr marL="228600" indent="-228240" algn="just">
              <a:lnSpc>
                <a:spcPct val="100000"/>
              </a:lnSpc>
              <a:buClr>
                <a:srgbClr val="000000"/>
              </a:buClr>
              <a:buFont typeface="Arial"/>
              <a:buChar char="•"/>
            </a:pPr>
            <a:r>
              <a:rPr lang="en-US" sz="2400" b="0" strike="noStrike" spc="-1">
                <a:solidFill>
                  <a:srgbClr val="000000"/>
                </a:solidFill>
                <a:uFill>
                  <a:solidFill>
                    <a:srgbClr val="FFFFFF"/>
                  </a:solidFill>
                </a:uFill>
                <a:latin typeface="Calibri"/>
              </a:rPr>
              <a:t> short-term-calculated for the perspective of only quantitative changes; </a:t>
            </a:r>
            <a:endParaRPr lang="en-US" sz="2800" b="0" strike="noStrike" spc="-1">
              <a:solidFill>
                <a:srgbClr val="000000"/>
              </a:solidFill>
              <a:uFill>
                <a:solidFill>
                  <a:srgbClr val="FFFFFF"/>
                </a:solidFill>
              </a:uFill>
              <a:latin typeface="Calibri"/>
            </a:endParaRPr>
          </a:p>
          <a:p>
            <a:pPr marL="228600" indent="-228240" algn="just">
              <a:lnSpc>
                <a:spcPct val="100000"/>
              </a:lnSpc>
              <a:buClr>
                <a:srgbClr val="000000"/>
              </a:buClr>
              <a:buFont typeface="Arial"/>
              <a:buChar char="•"/>
            </a:pPr>
            <a:r>
              <a:rPr lang="en-US" sz="2400" b="0" strike="noStrike" spc="-1">
                <a:solidFill>
                  <a:srgbClr val="000000"/>
                </a:solidFill>
                <a:uFill>
                  <a:solidFill>
                    <a:srgbClr val="FFFFFF"/>
                  </a:solidFill>
                </a:uFill>
                <a:latin typeface="Calibri"/>
              </a:rPr>
              <a:t>medium-term ‒ calculated for the future, when quantitative changes will prevail over qualitative ones; </a:t>
            </a:r>
            <a:endParaRPr lang="en-US" sz="2800" b="0" strike="noStrike" spc="-1">
              <a:solidFill>
                <a:srgbClr val="000000"/>
              </a:solidFill>
              <a:uFill>
                <a:solidFill>
                  <a:srgbClr val="FFFFFF"/>
                </a:solidFill>
              </a:uFill>
              <a:latin typeface="Calibri"/>
            </a:endParaRPr>
          </a:p>
          <a:p>
            <a:pPr marL="228600" indent="-228240" algn="just">
              <a:lnSpc>
                <a:spcPct val="100000"/>
              </a:lnSpc>
              <a:buClr>
                <a:srgbClr val="000000"/>
              </a:buClr>
              <a:buFont typeface="Arial"/>
              <a:buChar char="•"/>
            </a:pPr>
            <a:r>
              <a:rPr lang="en-US" sz="2400" b="0" strike="noStrike" spc="-1">
                <a:solidFill>
                  <a:srgbClr val="000000"/>
                </a:solidFill>
                <a:uFill>
                  <a:solidFill>
                    <a:srgbClr val="FFFFFF"/>
                  </a:solidFill>
                </a:uFill>
                <a:latin typeface="Calibri"/>
              </a:rPr>
              <a:t>long-term ‒ when major quality changes will be achieved</a:t>
            </a:r>
            <a:endParaRPr lang="en-US" sz="2800" b="0" strike="noStrike" spc="-1">
              <a:solidFill>
                <a:srgbClr val="000000"/>
              </a:solidFill>
              <a:uFill>
                <a:solidFill>
                  <a:srgbClr val="FFFFFF"/>
                </a:solidFill>
              </a:uFill>
              <a:latin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TextShape 1"/>
          <p:cNvSpPr txBox="1"/>
          <p:nvPr/>
        </p:nvSpPr>
        <p:spPr>
          <a:xfrm>
            <a:off x="838080" y="365040"/>
            <a:ext cx="10515240" cy="1325160"/>
          </a:xfrm>
          <a:prstGeom prst="rect">
            <a:avLst/>
          </a:prstGeom>
          <a:noFill/>
          <a:ln>
            <a:noFill/>
          </a:ln>
        </p:spPr>
        <p:txBody>
          <a:bodyPr anchor="ctr"/>
          <a:lstStyle/>
          <a:p>
            <a:pPr>
              <a:lnSpc>
                <a:spcPct val="90000"/>
              </a:lnSpc>
            </a:pPr>
            <a:r>
              <a:rPr lang="en-US" sz="4400" b="0" strike="noStrike" spc="-1">
                <a:solidFill>
                  <a:srgbClr val="000000"/>
                </a:solidFill>
                <a:uFill>
                  <a:solidFill>
                    <a:srgbClr val="FFFFFF"/>
                  </a:solidFill>
                </a:uFill>
                <a:latin typeface="Calibri Light"/>
              </a:rPr>
              <a:t>Classification of forecasts by usage criterion</a:t>
            </a:r>
            <a:endParaRPr lang="en-US" sz="1800" b="0" strike="noStrike" spc="-1">
              <a:solidFill>
                <a:srgbClr val="000000"/>
              </a:solidFill>
              <a:uFill>
                <a:solidFill>
                  <a:srgbClr val="FFFFFF"/>
                </a:solidFill>
              </a:uFill>
              <a:latin typeface="Calibri"/>
            </a:endParaRPr>
          </a:p>
        </p:txBody>
      </p:sp>
      <p:sp>
        <p:nvSpPr>
          <p:cNvPr id="87" name="TextShape 2"/>
          <p:cNvSpPr txBox="1"/>
          <p:nvPr/>
        </p:nvSpPr>
        <p:spPr>
          <a:xfrm>
            <a:off x="913680" y="2095920"/>
            <a:ext cx="10353240" cy="3994920"/>
          </a:xfrm>
          <a:prstGeom prst="rect">
            <a:avLst/>
          </a:prstGeom>
          <a:noFill/>
          <a:ln>
            <a:noFill/>
          </a:ln>
        </p:spPr>
        <p:txBody>
          <a:bodyPr/>
          <a:lstStyle/>
          <a:p>
            <a:pPr marL="1310400" indent="-228240" algn="just">
              <a:lnSpc>
                <a:spcPct val="100000"/>
              </a:lnSpc>
              <a:buClr>
                <a:srgbClr val="000000"/>
              </a:buClr>
              <a:buFont typeface="Arial"/>
              <a:buChar char="•"/>
            </a:pPr>
            <a:r>
              <a:rPr lang="en-US" sz="2400" b="0" strike="noStrike" spc="-1">
                <a:solidFill>
                  <a:srgbClr val="000000"/>
                </a:solidFill>
                <a:uFill>
                  <a:solidFill>
                    <a:srgbClr val="FFFFFF"/>
                  </a:solidFill>
                </a:uFill>
                <a:latin typeface="Calibri"/>
              </a:rPr>
              <a:t>Target;</a:t>
            </a:r>
            <a:endParaRPr lang="en-US" sz="2800" b="0" strike="noStrike" spc="-1">
              <a:solidFill>
                <a:srgbClr val="000000"/>
              </a:solidFill>
              <a:uFill>
                <a:solidFill>
                  <a:srgbClr val="FFFFFF"/>
                </a:solidFill>
              </a:uFill>
              <a:latin typeface="Calibri"/>
            </a:endParaRPr>
          </a:p>
          <a:p>
            <a:pPr marL="1310400" indent="-228240" algn="just">
              <a:lnSpc>
                <a:spcPct val="100000"/>
              </a:lnSpc>
              <a:buClr>
                <a:srgbClr val="000000"/>
              </a:buClr>
              <a:buFont typeface="Arial"/>
              <a:buChar char="•"/>
            </a:pPr>
            <a:r>
              <a:rPr lang="en-US" sz="2400" b="0" strike="noStrike" spc="-1">
                <a:solidFill>
                  <a:srgbClr val="000000"/>
                </a:solidFill>
                <a:uFill>
                  <a:solidFill>
                    <a:srgbClr val="FFFFFF"/>
                  </a:solidFill>
                </a:uFill>
                <a:latin typeface="Calibri"/>
              </a:rPr>
              <a:t>Planned;</a:t>
            </a:r>
            <a:endParaRPr lang="en-US" sz="2800" b="0" strike="noStrike" spc="-1">
              <a:solidFill>
                <a:srgbClr val="000000"/>
              </a:solidFill>
              <a:uFill>
                <a:solidFill>
                  <a:srgbClr val="FFFFFF"/>
                </a:solidFill>
              </a:uFill>
              <a:latin typeface="Calibri"/>
            </a:endParaRPr>
          </a:p>
          <a:p>
            <a:pPr marL="1310400" indent="-228240" algn="just">
              <a:lnSpc>
                <a:spcPct val="100000"/>
              </a:lnSpc>
              <a:buClr>
                <a:srgbClr val="000000"/>
              </a:buClr>
              <a:buFont typeface="Arial"/>
              <a:buChar char="•"/>
            </a:pPr>
            <a:r>
              <a:rPr lang="en-US" sz="2400" b="0" strike="noStrike" spc="-1">
                <a:solidFill>
                  <a:srgbClr val="000000"/>
                </a:solidFill>
                <a:uFill>
                  <a:solidFill>
                    <a:srgbClr val="FFFFFF"/>
                  </a:solidFill>
                </a:uFill>
                <a:latin typeface="Calibri"/>
              </a:rPr>
              <a:t>Software Package;</a:t>
            </a:r>
            <a:endParaRPr lang="en-US" sz="2800" b="0" strike="noStrike" spc="-1">
              <a:solidFill>
                <a:srgbClr val="000000"/>
              </a:solidFill>
              <a:uFill>
                <a:solidFill>
                  <a:srgbClr val="FFFFFF"/>
                </a:solidFill>
              </a:uFill>
              <a:latin typeface="Calibri"/>
            </a:endParaRPr>
          </a:p>
          <a:p>
            <a:pPr marL="1310400" indent="-228240" algn="just">
              <a:lnSpc>
                <a:spcPct val="100000"/>
              </a:lnSpc>
              <a:buClr>
                <a:srgbClr val="000000"/>
              </a:buClr>
              <a:buFont typeface="Arial"/>
              <a:buChar char="•"/>
            </a:pPr>
            <a:r>
              <a:rPr lang="en-US" sz="2400" b="0" strike="noStrike" spc="-1">
                <a:solidFill>
                  <a:srgbClr val="000000"/>
                </a:solidFill>
                <a:uFill>
                  <a:solidFill>
                    <a:srgbClr val="FFFFFF"/>
                  </a:solidFill>
                </a:uFill>
                <a:latin typeface="Calibri"/>
              </a:rPr>
              <a:t>Project Manager;</a:t>
            </a:r>
            <a:endParaRPr lang="en-US" sz="2800" b="0" strike="noStrike" spc="-1">
              <a:solidFill>
                <a:srgbClr val="000000"/>
              </a:solidFill>
              <a:uFill>
                <a:solidFill>
                  <a:srgbClr val="FFFFFF"/>
                </a:solidFill>
              </a:uFill>
              <a:latin typeface="Calibri"/>
            </a:endParaRPr>
          </a:p>
          <a:p>
            <a:pPr marL="1310400" indent="-228240" algn="just">
              <a:lnSpc>
                <a:spcPct val="100000"/>
              </a:lnSpc>
              <a:buClr>
                <a:srgbClr val="000000"/>
              </a:buClr>
              <a:buFont typeface="Arial"/>
              <a:buChar char="•"/>
            </a:pPr>
            <a:r>
              <a:rPr lang="en-US" sz="2400" b="0" strike="noStrike" spc="-1">
                <a:solidFill>
                  <a:srgbClr val="000000"/>
                </a:solidFill>
                <a:uFill>
                  <a:solidFill>
                    <a:srgbClr val="FFFFFF"/>
                  </a:solidFill>
                </a:uFill>
                <a:latin typeface="Calibri"/>
              </a:rPr>
              <a:t>Organizational analysis</a:t>
            </a:r>
            <a:endParaRPr lang="en-US" sz="2800" b="0" strike="noStrike" spc="-1">
              <a:solidFill>
                <a:srgbClr val="000000"/>
              </a:solidFill>
              <a:uFill>
                <a:solidFill>
                  <a:srgbClr val="FFFFFF"/>
                </a:solidFill>
              </a:uFill>
              <a:latin typeface="Calibri"/>
            </a:endParaRPr>
          </a:p>
          <a:p>
            <a:pPr marL="228600" indent="-228240" algn="just">
              <a:lnSpc>
                <a:spcPct val="100000"/>
              </a:lnSpc>
            </a:pPr>
            <a:endParaRPr lang="en-US" sz="2800" b="0" strike="noStrike" spc="-1">
              <a:solidFill>
                <a:srgbClr val="000000"/>
              </a:solidFill>
              <a:uFill>
                <a:solidFill>
                  <a:srgbClr val="FFFFFF"/>
                </a:solidFill>
              </a:uFill>
              <a:latin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Shape 1"/>
          <p:cNvSpPr txBox="1"/>
          <p:nvPr/>
        </p:nvSpPr>
        <p:spPr>
          <a:xfrm>
            <a:off x="838080" y="365040"/>
            <a:ext cx="10515240" cy="1325160"/>
          </a:xfrm>
          <a:prstGeom prst="rect">
            <a:avLst/>
          </a:prstGeom>
          <a:noFill/>
          <a:ln>
            <a:noFill/>
          </a:ln>
        </p:spPr>
        <p:txBody>
          <a:bodyPr anchor="ctr"/>
          <a:lstStyle/>
          <a:p>
            <a:pPr>
              <a:lnSpc>
                <a:spcPct val="90000"/>
              </a:lnSpc>
            </a:pPr>
            <a:r>
              <a:rPr lang="en-US" sz="3600" b="0" strike="noStrike" spc="-1">
                <a:solidFill>
                  <a:srgbClr val="000000"/>
                </a:solidFill>
                <a:uFill>
                  <a:solidFill>
                    <a:srgbClr val="FFFFFF"/>
                  </a:solidFill>
                </a:uFill>
                <a:latin typeface="Calibri Light"/>
              </a:rPr>
              <a:t>Forecasting is usually understood in a broad and narrow sense. </a:t>
            </a:r>
            <a:endParaRPr lang="en-US" sz="1800" b="0" strike="noStrike" spc="-1">
              <a:solidFill>
                <a:srgbClr val="000000"/>
              </a:solidFill>
              <a:uFill>
                <a:solidFill>
                  <a:srgbClr val="FFFFFF"/>
                </a:solidFill>
              </a:uFill>
              <a:latin typeface="Calibri"/>
            </a:endParaRPr>
          </a:p>
        </p:txBody>
      </p:sp>
      <p:sp>
        <p:nvSpPr>
          <p:cNvPr id="45" name="TextShape 2"/>
          <p:cNvSpPr txBox="1"/>
          <p:nvPr/>
        </p:nvSpPr>
        <p:spPr>
          <a:xfrm>
            <a:off x="838080" y="1825560"/>
            <a:ext cx="10515240" cy="4350960"/>
          </a:xfrm>
          <a:prstGeom prst="rect">
            <a:avLst/>
          </a:prstGeom>
          <a:noFill/>
          <a:ln>
            <a:noFill/>
          </a:ln>
        </p:spPr>
        <p:txBody>
          <a:bodyPr/>
          <a:lstStyle/>
          <a:p>
            <a:pPr marL="228600" indent="228600" algn="just">
              <a:lnSpc>
                <a:spcPct val="100000"/>
              </a:lnSpc>
            </a:pPr>
            <a:r>
              <a:rPr lang="en-US" sz="2800" b="0" strike="noStrike" spc="-1">
                <a:solidFill>
                  <a:srgbClr val="000000"/>
                </a:solidFill>
                <a:uFill>
                  <a:solidFill>
                    <a:srgbClr val="FFFFFF"/>
                  </a:solidFill>
                </a:uFill>
                <a:latin typeface="Calibri"/>
              </a:rPr>
              <a:t>In a broad sense, it is the development of a probable judgment about the state of a phenomenon in the future. </a:t>
            </a:r>
          </a:p>
          <a:p>
            <a:pPr marL="228600" indent="228600" algn="just">
              <a:lnSpc>
                <a:spcPct val="100000"/>
              </a:lnSpc>
            </a:pPr>
            <a:r>
              <a:rPr lang="en-US" sz="2800" b="0" strike="noStrike" spc="-1">
                <a:solidFill>
                  <a:srgbClr val="000000"/>
                </a:solidFill>
                <a:uFill>
                  <a:solidFill>
                    <a:srgbClr val="FFFFFF"/>
                  </a:solidFill>
                </a:uFill>
                <a:latin typeface="Calibri"/>
              </a:rPr>
              <a:t>In a narrow sense, this is a special scientific study of the prospects for the development of a phenomenon, mainly with quantitative estimates and indicating more or less certain deadlines for changing this phenomenon.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TextShape 1"/>
          <p:cNvSpPr txBox="1"/>
          <p:nvPr/>
        </p:nvSpPr>
        <p:spPr>
          <a:xfrm>
            <a:off x="838080" y="365040"/>
            <a:ext cx="10515240" cy="1325160"/>
          </a:xfrm>
          <a:prstGeom prst="rect">
            <a:avLst/>
          </a:prstGeom>
          <a:noFill/>
          <a:ln>
            <a:noFill/>
          </a:ln>
        </p:spPr>
        <p:txBody>
          <a:bodyPr anchor="ctr"/>
          <a:lstStyle/>
          <a:p>
            <a:endParaRPr lang="en-US" sz="1800" b="0" strike="noStrike" spc="-1">
              <a:solidFill>
                <a:srgbClr val="000000"/>
              </a:solidFill>
              <a:uFill>
                <a:solidFill>
                  <a:srgbClr val="FFFFFF"/>
                </a:solidFill>
              </a:uFill>
              <a:latin typeface="Calibri"/>
            </a:endParaRPr>
          </a:p>
        </p:txBody>
      </p:sp>
      <p:sp>
        <p:nvSpPr>
          <p:cNvPr id="47" name="TextShape 2"/>
          <p:cNvSpPr txBox="1"/>
          <p:nvPr/>
        </p:nvSpPr>
        <p:spPr>
          <a:xfrm>
            <a:off x="838080" y="1825560"/>
            <a:ext cx="10515240" cy="4350960"/>
          </a:xfrm>
          <a:prstGeom prst="rect">
            <a:avLst/>
          </a:prstGeom>
          <a:noFill/>
          <a:ln>
            <a:noFill/>
          </a:ln>
        </p:spPr>
        <p:txBody>
          <a:bodyPr/>
          <a:lstStyle/>
          <a:p>
            <a:pPr marL="228600" indent="228600" algn="just">
              <a:lnSpc>
                <a:spcPct val="100000"/>
              </a:lnSpc>
            </a:pPr>
            <a:r>
              <a:rPr lang="en-US" sz="2400" b="0" strike="noStrike" spc="-1">
                <a:solidFill>
                  <a:srgbClr val="000000"/>
                </a:solidFill>
                <a:uFill>
                  <a:solidFill>
                    <a:srgbClr val="FFFFFF"/>
                  </a:solidFill>
                </a:uFill>
                <a:latin typeface="Calibri"/>
              </a:rPr>
              <a:t>The forecast of political events is aimed at identifying what will happen as a result of certain activities under existing trends in social development and is aimed at choosing the most rational practical solutions. </a:t>
            </a:r>
            <a:endParaRPr lang="en-US" sz="2800" b="0" strike="noStrike" spc="-1">
              <a:solidFill>
                <a:srgbClr val="000000"/>
              </a:solidFill>
              <a:uFill>
                <a:solidFill>
                  <a:srgbClr val="FFFFFF"/>
                </a:solidFill>
              </a:uFill>
              <a:latin typeface="Calibri"/>
            </a:endParaRPr>
          </a:p>
          <a:p>
            <a:pPr marL="228600" indent="228600" algn="just">
              <a:lnSpc>
                <a:spcPct val="100000"/>
              </a:lnSpc>
            </a:pPr>
            <a:r>
              <a:rPr lang="en-US" sz="2400" b="0" strike="noStrike" spc="-1">
                <a:solidFill>
                  <a:srgbClr val="000000"/>
                </a:solidFill>
                <a:uFill>
                  <a:solidFill>
                    <a:srgbClr val="FFFFFF"/>
                  </a:solidFill>
                </a:uFill>
                <a:latin typeface="Calibri"/>
              </a:rPr>
              <a:t>A forecast is a probabilistic statement about the future with a relatively high degree of confidence, determining the properties or state of the forecast object at some future point in time. </a:t>
            </a:r>
            <a:endParaRPr lang="en-US" sz="2800" b="0" strike="noStrike" spc="-1">
              <a:solidFill>
                <a:srgbClr val="000000"/>
              </a:solidFill>
              <a:uFill>
                <a:solidFill>
                  <a:srgbClr val="FFFFFF"/>
                </a:solidFill>
              </a:uFill>
              <a:latin typeface="Calibri"/>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TextShape 1"/>
          <p:cNvSpPr txBox="1"/>
          <p:nvPr/>
        </p:nvSpPr>
        <p:spPr>
          <a:xfrm>
            <a:off x="838080" y="365040"/>
            <a:ext cx="10515240" cy="1325160"/>
          </a:xfrm>
          <a:prstGeom prst="rect">
            <a:avLst/>
          </a:prstGeom>
          <a:noFill/>
          <a:ln>
            <a:noFill/>
          </a:ln>
        </p:spPr>
        <p:txBody>
          <a:bodyPr anchor="ctr"/>
          <a:lstStyle/>
          <a:p>
            <a:pPr>
              <a:lnSpc>
                <a:spcPct val="90000"/>
              </a:lnSpc>
            </a:pPr>
            <a:r>
              <a:rPr lang="en-US" sz="4400" b="0" strike="noStrike" spc="-1">
                <a:solidFill>
                  <a:srgbClr val="000000"/>
                </a:solidFill>
                <a:uFill>
                  <a:solidFill>
                    <a:srgbClr val="FFFFFF"/>
                  </a:solidFill>
                </a:uFill>
                <a:latin typeface="Calibri Light"/>
              </a:rPr>
              <a:t>Meaning of the term "Progono"</a:t>
            </a:r>
            <a:endParaRPr lang="en-US" sz="1800" b="0" strike="noStrike" spc="-1">
              <a:solidFill>
                <a:srgbClr val="000000"/>
              </a:solidFill>
              <a:uFill>
                <a:solidFill>
                  <a:srgbClr val="FFFFFF"/>
                </a:solidFill>
              </a:uFill>
              <a:latin typeface="Calibri"/>
            </a:endParaRPr>
          </a:p>
        </p:txBody>
      </p:sp>
      <p:sp>
        <p:nvSpPr>
          <p:cNvPr id="49" name="TextShape 2"/>
          <p:cNvSpPr txBox="1"/>
          <p:nvPr/>
        </p:nvSpPr>
        <p:spPr>
          <a:xfrm>
            <a:off x="838080" y="1825560"/>
            <a:ext cx="10515240" cy="4350960"/>
          </a:xfrm>
          <a:prstGeom prst="rect">
            <a:avLst/>
          </a:prstGeom>
          <a:noFill/>
          <a:ln>
            <a:noFill/>
          </a:ln>
        </p:spPr>
        <p:txBody>
          <a:bodyPr/>
          <a:lstStyle/>
          <a:p>
            <a:pPr marL="228600" indent="228600" algn="just">
              <a:lnSpc>
                <a:spcPct val="100000"/>
              </a:lnSpc>
            </a:pPr>
            <a:r>
              <a:rPr lang="en-US" sz="2800" b="0" strike="noStrike" spc="-1">
                <a:solidFill>
                  <a:srgbClr val="000000"/>
                </a:solidFill>
                <a:uFill>
                  <a:solidFill>
                    <a:srgbClr val="FFFFFF"/>
                  </a:solidFill>
                </a:uFill>
                <a:latin typeface="Calibri"/>
              </a:rPr>
              <a:t>The term "forecast" comes from the Greek word "prognosis" (pro – in advance, gnosis – cognition), and means foresight, usually understood as obtaining information about the future state of an object.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TextShape 1"/>
          <p:cNvSpPr txBox="1"/>
          <p:nvPr/>
        </p:nvSpPr>
        <p:spPr>
          <a:xfrm>
            <a:off x="838080" y="365040"/>
            <a:ext cx="10515240" cy="1325160"/>
          </a:xfrm>
          <a:prstGeom prst="rect">
            <a:avLst/>
          </a:prstGeom>
          <a:noFill/>
          <a:ln>
            <a:noFill/>
          </a:ln>
        </p:spPr>
        <p:txBody>
          <a:bodyPr anchor="ctr"/>
          <a:lstStyle/>
          <a:p>
            <a:pPr>
              <a:lnSpc>
                <a:spcPct val="90000"/>
              </a:lnSpc>
            </a:pPr>
            <a:r>
              <a:rPr lang="en-US" sz="4400" b="0" strike="noStrike" spc="-1">
                <a:solidFill>
                  <a:srgbClr val="000000"/>
                </a:solidFill>
                <a:uFill>
                  <a:solidFill>
                    <a:srgbClr val="FFFFFF"/>
                  </a:solidFill>
                </a:uFill>
                <a:latin typeface="Calibri Light"/>
              </a:rPr>
              <a:t>Difference between domestic and foreign approaches to determining the forecast</a:t>
            </a:r>
            <a:endParaRPr lang="en-US" sz="1800" b="0" strike="noStrike" spc="-1">
              <a:solidFill>
                <a:srgbClr val="000000"/>
              </a:solidFill>
              <a:uFill>
                <a:solidFill>
                  <a:srgbClr val="FFFFFF"/>
                </a:solidFill>
              </a:uFill>
              <a:latin typeface="Calibri"/>
            </a:endParaRPr>
          </a:p>
        </p:txBody>
      </p:sp>
      <p:sp>
        <p:nvSpPr>
          <p:cNvPr id="51" name="TextShape 2"/>
          <p:cNvSpPr txBox="1"/>
          <p:nvPr/>
        </p:nvSpPr>
        <p:spPr>
          <a:xfrm>
            <a:off x="913680" y="2095920"/>
            <a:ext cx="10353240" cy="4121640"/>
          </a:xfrm>
          <a:prstGeom prst="rect">
            <a:avLst/>
          </a:prstGeom>
          <a:noFill/>
          <a:ln>
            <a:noFill/>
          </a:ln>
        </p:spPr>
        <p:txBody>
          <a:bodyPr/>
          <a:lstStyle/>
          <a:p>
            <a:pPr marL="228600" indent="228600" algn="just">
              <a:lnSpc>
                <a:spcPct val="100000"/>
              </a:lnSpc>
            </a:pPr>
            <a:r>
              <a:rPr lang="en-US" sz="2500" b="0" strike="noStrike" spc="-1">
                <a:solidFill>
                  <a:srgbClr val="000000"/>
                </a:solidFill>
                <a:uFill>
                  <a:solidFill>
                    <a:srgbClr val="FFFFFF"/>
                  </a:solidFill>
                </a:uFill>
                <a:latin typeface="Calibri"/>
              </a:rPr>
              <a:t>For Western experts in forecasting, foresight and forecast are often synonymous constructions that denote certain judgments about future events.</a:t>
            </a:r>
            <a:endParaRPr lang="en-US" sz="2800" b="0" strike="noStrike" spc="-1">
              <a:solidFill>
                <a:srgbClr val="000000"/>
              </a:solidFill>
              <a:uFill>
                <a:solidFill>
                  <a:srgbClr val="FFFFFF"/>
                </a:solidFill>
              </a:uFill>
              <a:latin typeface="Calibri"/>
            </a:endParaRPr>
          </a:p>
          <a:p>
            <a:pPr marL="228600" indent="228600" algn="just">
              <a:lnSpc>
                <a:spcPct val="100000"/>
              </a:lnSpc>
            </a:pPr>
            <a:r>
              <a:rPr lang="en-US" sz="2500" b="0" strike="noStrike" spc="-1">
                <a:solidFill>
                  <a:srgbClr val="000000"/>
                </a:solidFill>
                <a:uFill>
                  <a:solidFill>
                    <a:srgbClr val="FFFFFF"/>
                  </a:solidFill>
                </a:uFill>
                <a:latin typeface="Calibri"/>
              </a:rPr>
              <a:t>In the Russian school of forecasting, the concepts of foresight and forecast are divorced: </a:t>
            </a:r>
            <a:endParaRPr lang="en-US" sz="2800" b="0" strike="noStrike" spc="-1">
              <a:solidFill>
                <a:srgbClr val="000000"/>
              </a:solidFill>
              <a:uFill>
                <a:solidFill>
                  <a:srgbClr val="FFFFFF"/>
                </a:solidFill>
              </a:uFill>
              <a:latin typeface="Calibri"/>
            </a:endParaRPr>
          </a:p>
          <a:p>
            <a:pPr marL="228600" indent="228600" algn="just">
              <a:lnSpc>
                <a:spcPct val="100000"/>
              </a:lnSpc>
            </a:pPr>
            <a:r>
              <a:rPr lang="en-US" sz="2500" b="0" strike="noStrike" spc="-1">
                <a:solidFill>
                  <a:srgbClr val="000000"/>
                </a:solidFill>
                <a:uFill>
                  <a:solidFill>
                    <a:srgbClr val="FFFFFF"/>
                  </a:solidFill>
                </a:uFill>
                <a:latin typeface="Calibri"/>
              </a:rPr>
              <a:t>if foresight includes any means of obtaining information about the future, </a:t>
            </a:r>
            <a:endParaRPr lang="en-US" sz="2800" b="0" strike="noStrike" spc="-1">
              <a:solidFill>
                <a:srgbClr val="000000"/>
              </a:solidFill>
              <a:uFill>
                <a:solidFill>
                  <a:srgbClr val="FFFFFF"/>
                </a:solidFill>
              </a:uFill>
              <a:latin typeface="Calibri"/>
            </a:endParaRPr>
          </a:p>
          <a:p>
            <a:pPr marL="228600" indent="228600" algn="just">
              <a:lnSpc>
                <a:spcPct val="100000"/>
              </a:lnSpc>
            </a:pPr>
            <a:r>
              <a:rPr lang="en-US" sz="2500" b="0" strike="noStrike" spc="-1">
                <a:solidFill>
                  <a:srgbClr val="000000"/>
                </a:solidFill>
                <a:uFill>
                  <a:solidFill>
                    <a:srgbClr val="FFFFFF"/>
                  </a:solidFill>
                </a:uFill>
                <a:latin typeface="Calibri"/>
              </a:rPr>
              <a:t>that prediction is a purely scientific study. </a:t>
            </a:r>
            <a:endParaRPr lang="en-US" sz="2800" b="0" strike="noStrike" spc="-1">
              <a:solidFill>
                <a:srgbClr val="000000"/>
              </a:solidFill>
              <a:uFill>
                <a:solidFill>
                  <a:srgbClr val="FFFFFF"/>
                </a:solidFill>
              </a:uFill>
              <a:latin typeface="Calibri"/>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TextShape 1"/>
          <p:cNvSpPr txBox="1"/>
          <p:nvPr/>
        </p:nvSpPr>
        <p:spPr>
          <a:xfrm>
            <a:off x="838080" y="365040"/>
            <a:ext cx="10515240" cy="1325160"/>
          </a:xfrm>
          <a:prstGeom prst="rect">
            <a:avLst/>
          </a:prstGeom>
          <a:noFill/>
          <a:ln>
            <a:noFill/>
          </a:ln>
        </p:spPr>
        <p:txBody>
          <a:bodyPr anchor="ctr"/>
          <a:lstStyle/>
          <a:p>
            <a:pPr>
              <a:lnSpc>
                <a:spcPct val="90000"/>
              </a:lnSpc>
            </a:pPr>
            <a:r>
              <a:rPr lang="en-US" sz="4400" b="0" strike="noStrike" spc="-1">
                <a:solidFill>
                  <a:srgbClr val="000000"/>
                </a:solidFill>
                <a:uFill>
                  <a:solidFill>
                    <a:srgbClr val="FFFFFF"/>
                  </a:solidFill>
                </a:uFill>
                <a:latin typeface="Calibri Light"/>
              </a:rPr>
              <a:t>Forecasting is a form of foresight</a:t>
            </a:r>
            <a:endParaRPr lang="en-US" sz="1800" b="0" strike="noStrike" spc="-1">
              <a:solidFill>
                <a:srgbClr val="000000"/>
              </a:solidFill>
              <a:uFill>
                <a:solidFill>
                  <a:srgbClr val="FFFFFF"/>
                </a:solidFill>
              </a:uFill>
              <a:latin typeface="Calibri"/>
            </a:endParaRPr>
          </a:p>
        </p:txBody>
      </p:sp>
      <p:sp>
        <p:nvSpPr>
          <p:cNvPr id="53" name="TextShape 2"/>
          <p:cNvSpPr txBox="1"/>
          <p:nvPr/>
        </p:nvSpPr>
        <p:spPr>
          <a:xfrm>
            <a:off x="913680" y="2095920"/>
            <a:ext cx="10353240" cy="3952800"/>
          </a:xfrm>
          <a:prstGeom prst="rect">
            <a:avLst/>
          </a:prstGeom>
          <a:noFill/>
          <a:ln>
            <a:noFill/>
          </a:ln>
        </p:spPr>
        <p:txBody>
          <a:bodyPr/>
          <a:lstStyle/>
          <a:p>
            <a:pPr marL="228600" indent="228600" algn="just">
              <a:lnSpc>
                <a:spcPct val="100000"/>
              </a:lnSpc>
            </a:pPr>
            <a:r>
              <a:rPr lang="en-US" sz="2600" b="0" strike="noStrike" spc="-1">
                <a:solidFill>
                  <a:srgbClr val="000000"/>
                </a:solidFill>
                <a:uFill>
                  <a:solidFill>
                    <a:srgbClr val="FFFFFF"/>
                  </a:solidFill>
                </a:uFill>
                <a:latin typeface="Calibri"/>
              </a:rPr>
              <a:t>It is fundamental for understanding the nature and function of forecasting in applied political analysis that, as a form of foresight, forecasting is interrelated with goal setting, programming, design, and management.</a:t>
            </a:r>
            <a:endParaRPr lang="en-US" sz="2800" b="0" strike="noStrike" spc="-1">
              <a:solidFill>
                <a:srgbClr val="000000"/>
              </a:solidFill>
              <a:uFill>
                <a:solidFill>
                  <a:srgbClr val="FFFFFF"/>
                </a:solidFill>
              </a:uFill>
              <a:latin typeface="Calibri"/>
            </a:endParaRPr>
          </a:p>
          <a:p>
            <a:pPr marL="228600" indent="228600" algn="just">
              <a:lnSpc>
                <a:spcPct val="100000"/>
              </a:lnSpc>
            </a:pPr>
            <a:r>
              <a:rPr lang="en-US" sz="2600" b="0" strike="noStrike" spc="-1">
                <a:solidFill>
                  <a:srgbClr val="000000"/>
                </a:solidFill>
                <a:uFill>
                  <a:solidFill>
                    <a:srgbClr val="FFFFFF"/>
                  </a:solidFill>
                </a:uFill>
                <a:latin typeface="Calibri"/>
              </a:rPr>
              <a:t>At the same time, forecasting is more concerned with determining how far you will go. </a:t>
            </a:r>
            <a:r>
              <a:rPr lang="en-US" sz="2600" b="1" i="1" strike="noStrike" spc="-1">
                <a:solidFill>
                  <a:srgbClr val="000000"/>
                </a:solidFill>
                <a:uFill>
                  <a:solidFill>
                    <a:srgbClr val="FFFFFF"/>
                  </a:solidFill>
                </a:uFill>
                <a:latin typeface="Calibri"/>
              </a:rPr>
              <a:t>maybe</a:t>
            </a:r>
            <a:r>
              <a:rPr lang="en-US" sz="2600" b="0" strike="noStrike" spc="-1">
                <a:solidFill>
                  <a:srgbClr val="000000"/>
                </a:solidFill>
                <a:uFill>
                  <a:solidFill>
                    <a:srgbClr val="FFFFFF"/>
                  </a:solidFill>
                </a:uFill>
                <a:latin typeface="Calibri"/>
              </a:rPr>
              <a:t> the future, while planning involves setting out how to plan for the future. </a:t>
            </a:r>
            <a:r>
              <a:rPr lang="en-US" sz="2600" b="1" i="1" strike="noStrike" spc="-1">
                <a:solidFill>
                  <a:srgbClr val="000000"/>
                </a:solidFill>
                <a:uFill>
                  <a:solidFill>
                    <a:srgbClr val="FFFFFF"/>
                  </a:solidFill>
                </a:uFill>
                <a:latin typeface="Calibri"/>
              </a:rPr>
              <a:t>must be</a:t>
            </a:r>
            <a:r>
              <a:rPr lang="en-US" sz="2600" b="0" strike="noStrike" spc="-1">
                <a:solidFill>
                  <a:srgbClr val="000000"/>
                </a:solidFill>
                <a:uFill>
                  <a:solidFill>
                    <a:srgbClr val="FFFFFF"/>
                  </a:solidFill>
                </a:uFill>
                <a:latin typeface="Calibri"/>
              </a:rPr>
              <a:t> future. </a:t>
            </a:r>
            <a:endParaRPr lang="en-US" sz="2800" b="0" strike="noStrike" spc="-1">
              <a:solidFill>
                <a:srgbClr val="000000"/>
              </a:solidFill>
              <a:uFill>
                <a:solidFill>
                  <a:srgbClr val="FFFFFF"/>
                </a:solidFill>
              </a:uFill>
              <a:latin typeface="Calibri"/>
            </a:endParaRPr>
          </a:p>
          <a:p>
            <a:pPr marL="228600" indent="228600" algn="just">
              <a:lnSpc>
                <a:spcPct val="100000"/>
              </a:lnSpc>
            </a:pPr>
            <a:endParaRPr lang="en-US" sz="2800" b="0" strike="noStrike" spc="-1">
              <a:solidFill>
                <a:srgbClr val="000000"/>
              </a:solidFill>
              <a:uFill>
                <a:solidFill>
                  <a:srgbClr val="FFFFFF"/>
                </a:solidFill>
              </a:uFill>
              <a:latin typeface="Calibri"/>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TextShape 1"/>
          <p:cNvSpPr txBox="1"/>
          <p:nvPr/>
        </p:nvSpPr>
        <p:spPr>
          <a:xfrm>
            <a:off x="838080" y="365040"/>
            <a:ext cx="10515240" cy="1325160"/>
          </a:xfrm>
          <a:prstGeom prst="rect">
            <a:avLst/>
          </a:prstGeom>
          <a:noFill/>
          <a:ln>
            <a:noFill/>
          </a:ln>
        </p:spPr>
        <p:txBody>
          <a:bodyPr anchor="ctr"/>
          <a:lstStyle/>
          <a:p>
            <a:pPr>
              <a:lnSpc>
                <a:spcPct val="90000"/>
              </a:lnSpc>
            </a:pPr>
            <a:r>
              <a:rPr lang="en-US" sz="4400" b="0" strike="noStrike" spc="-1">
                <a:solidFill>
                  <a:srgbClr val="000000"/>
                </a:solidFill>
                <a:uFill>
                  <a:solidFill>
                    <a:srgbClr val="FFFFFF"/>
                  </a:solidFill>
                </a:uFill>
                <a:latin typeface="Calibri Light"/>
              </a:rPr>
              <a:t>Forecast – </a:t>
            </a:r>
            <a:r>
              <a:rPr lang="en-US" sz="3600" b="0" strike="noStrike" spc="-1">
                <a:solidFill>
                  <a:srgbClr val="000000"/>
                </a:solidFill>
                <a:uFill>
                  <a:solidFill>
                    <a:srgbClr val="FFFFFF"/>
                  </a:solidFill>
                </a:uFill>
                <a:latin typeface="Calibri Light"/>
              </a:rPr>
              <a:t>input element to the planning process</a:t>
            </a:r>
            <a:endParaRPr lang="en-US" sz="1800" b="0" strike="noStrike" spc="-1">
              <a:solidFill>
                <a:srgbClr val="000000"/>
              </a:solidFill>
              <a:uFill>
                <a:solidFill>
                  <a:srgbClr val="FFFFFF"/>
                </a:solidFill>
              </a:uFill>
              <a:latin typeface="Calibri"/>
            </a:endParaRPr>
          </a:p>
        </p:txBody>
      </p:sp>
      <p:sp>
        <p:nvSpPr>
          <p:cNvPr id="55" name="TextShape 2"/>
          <p:cNvSpPr txBox="1"/>
          <p:nvPr/>
        </p:nvSpPr>
        <p:spPr>
          <a:xfrm>
            <a:off x="838080" y="1825560"/>
            <a:ext cx="10515240" cy="4350960"/>
          </a:xfrm>
          <a:prstGeom prst="rect">
            <a:avLst/>
          </a:prstGeom>
          <a:noFill/>
          <a:ln>
            <a:noFill/>
          </a:ln>
        </p:spPr>
        <p:txBody>
          <a:bodyPr/>
          <a:lstStyle/>
          <a:p>
            <a:pPr marL="228600" indent="228600" algn="just">
              <a:lnSpc>
                <a:spcPct val="100000"/>
              </a:lnSpc>
            </a:pPr>
            <a:r>
              <a:rPr lang="en-US" sz="2800" b="0" strike="noStrike" spc="-1">
                <a:solidFill>
                  <a:srgbClr val="000000"/>
                </a:solidFill>
                <a:uFill>
                  <a:solidFill>
                    <a:srgbClr val="FFFFFF"/>
                  </a:solidFill>
                </a:uFill>
                <a:latin typeface="Calibri"/>
              </a:rPr>
              <a:t>Under </a:t>
            </a:r>
            <a:r>
              <a:rPr lang="en-US" sz="2800" b="1" i="1" strike="noStrike" spc="-1">
                <a:solidFill>
                  <a:srgbClr val="000000"/>
                </a:solidFill>
                <a:uFill>
                  <a:solidFill>
                    <a:srgbClr val="FFFFFF"/>
                  </a:solidFill>
                </a:uFill>
                <a:latin typeface="Calibri"/>
              </a:rPr>
              <a:t>political forecasting</a:t>
            </a:r>
            <a:r>
              <a:rPr lang="en-US" sz="2800" b="0" strike="noStrike" spc="-1">
                <a:solidFill>
                  <a:srgbClr val="000000"/>
                </a:solidFill>
                <a:uFill>
                  <a:solidFill>
                    <a:srgbClr val="FFFFFF"/>
                  </a:solidFill>
                </a:uFill>
                <a:latin typeface="Calibri"/>
              </a:rPr>
              <a:t> It is customary to understand the development of scientifically based judgments about the probable states of the entire political system or its individual subjects in the future and about possible ways and deadlines to achieve them. </a:t>
            </a:r>
          </a:p>
          <a:p>
            <a:pPr marL="228600" indent="228600" algn="just">
              <a:lnSpc>
                <a:spcPct val="100000"/>
              </a:lnSpc>
            </a:pPr>
            <a:r>
              <a:rPr lang="en-US" sz="2800" b="0" strike="noStrike" spc="-1">
                <a:solidFill>
                  <a:srgbClr val="000000"/>
                </a:solidFill>
                <a:uFill>
                  <a:solidFill>
                    <a:srgbClr val="FFFFFF"/>
                  </a:solidFill>
                </a:uFill>
                <a:latin typeface="Calibri"/>
              </a:rPr>
              <a:t> In this sense, the forecast is an input element in the planning process.</a:t>
            </a:r>
          </a:p>
          <a:p>
            <a:pPr marL="228600" indent="228600" algn="just">
              <a:lnSpc>
                <a:spcPct val="100000"/>
              </a:lnSpc>
            </a:pPr>
            <a:endParaRPr lang="en-US" sz="2800" b="0" strike="noStrike" spc="-1">
              <a:solidFill>
                <a:srgbClr val="000000"/>
              </a:solidFill>
              <a:uFill>
                <a:solidFill>
                  <a:srgbClr val="FFFFFF"/>
                </a:solidFill>
              </a:uFill>
              <a:latin typeface="Calibri"/>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TextShape 1"/>
          <p:cNvSpPr txBox="1"/>
          <p:nvPr/>
        </p:nvSpPr>
        <p:spPr>
          <a:xfrm>
            <a:off x="838080" y="365040"/>
            <a:ext cx="10515240" cy="1325160"/>
          </a:xfrm>
          <a:prstGeom prst="rect">
            <a:avLst/>
          </a:prstGeom>
          <a:noFill/>
          <a:ln>
            <a:noFill/>
          </a:ln>
        </p:spPr>
        <p:txBody>
          <a:bodyPr anchor="ctr"/>
          <a:lstStyle/>
          <a:p>
            <a:pPr>
              <a:lnSpc>
                <a:spcPct val="90000"/>
              </a:lnSpc>
            </a:pPr>
            <a:r>
              <a:rPr lang="en-US" sz="4400" b="0" strike="noStrike" spc="-1">
                <a:solidFill>
                  <a:srgbClr val="000000"/>
                </a:solidFill>
                <a:uFill>
                  <a:solidFill>
                    <a:srgbClr val="FFFFFF"/>
                  </a:solidFill>
                </a:uFill>
                <a:latin typeface="Calibri Light"/>
              </a:rPr>
              <a:t>The most important task of political forecasting </a:t>
            </a:r>
            <a:endParaRPr lang="en-US" sz="1800" b="0" strike="noStrike" spc="-1">
              <a:solidFill>
                <a:srgbClr val="000000"/>
              </a:solidFill>
              <a:uFill>
                <a:solidFill>
                  <a:srgbClr val="FFFFFF"/>
                </a:solidFill>
              </a:uFill>
              <a:latin typeface="Calibri"/>
            </a:endParaRPr>
          </a:p>
        </p:txBody>
      </p:sp>
      <p:sp>
        <p:nvSpPr>
          <p:cNvPr id="57" name="TextShape 2"/>
          <p:cNvSpPr txBox="1"/>
          <p:nvPr/>
        </p:nvSpPr>
        <p:spPr>
          <a:xfrm>
            <a:off x="838080" y="1825560"/>
            <a:ext cx="10515240" cy="4350960"/>
          </a:xfrm>
          <a:prstGeom prst="rect">
            <a:avLst/>
          </a:prstGeom>
          <a:noFill/>
          <a:ln>
            <a:noFill/>
          </a:ln>
        </p:spPr>
        <p:txBody>
          <a:bodyPr/>
          <a:lstStyle/>
          <a:p>
            <a:pPr marL="228600" indent="228600" algn="just">
              <a:lnSpc>
                <a:spcPct val="100000"/>
              </a:lnSpc>
            </a:pPr>
            <a:r>
              <a:rPr lang="en-US" sz="2800" b="0" strike="noStrike" spc="-1">
                <a:solidFill>
                  <a:srgbClr val="000000"/>
                </a:solidFill>
                <a:uFill>
                  <a:solidFill>
                    <a:srgbClr val="FFFFFF"/>
                  </a:solidFill>
                </a:uFill>
                <a:latin typeface="Calibri"/>
              </a:rPr>
              <a:t>The goal is to identify promising political problems and the best ways to solve them in order to optimize the management of political processes, as well as to anticipate certain political events, both desirable and undesirable.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5540</TotalTime>
  <Words>1434</Words>
  <Application>Microsoft Office PowerPoint</Application>
  <PresentationFormat>Широкоэкранный</PresentationFormat>
  <Paragraphs>89</Paragraphs>
  <Slides>24</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24</vt:i4>
      </vt:variant>
    </vt:vector>
  </HeadingPairs>
  <TitlesOfParts>
    <vt:vector size="32" baseType="lpstr">
      <vt:lpstr>Arial</vt:lpstr>
      <vt:lpstr>Calibri</vt:lpstr>
      <vt:lpstr>Calibri Light</vt:lpstr>
      <vt:lpstr>DejaVu Sans</vt:lpstr>
      <vt:lpstr>Symbol</vt:lpstr>
      <vt:lpstr>Times New Roman</vt:lpstr>
      <vt:lpstr>Wingdings</vt: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subject/>
  <dc:creator>Yandex.Translate</dc:creator>
  <dc:description>Translated with Yandex.Translate</dc:description>
  <cp:lastModifiedBy>User</cp:lastModifiedBy>
  <cp:revision>219</cp:revision>
  <dcterms:created xsi:type="dcterms:W3CDTF">2016-10-09T07:05:32Z</dcterms:created>
  <dcterms:modified xsi:type="dcterms:W3CDTF">2022-11-03T08:04:04Z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Company">
    <vt:lpwstr>SPecialiST RePack</vt:lpwstr>
  </property>
  <property fmtid="{D5CDD505-2E9C-101B-9397-08002B2CF9AE}" pid="4" name="HiddenSlides">
    <vt:i4>0</vt:i4>
  </property>
  <property fmtid="{D5CDD505-2E9C-101B-9397-08002B2CF9AE}" pid="5" name="HyperlinksChanged">
    <vt:bool>false</vt:bool>
  </property>
  <property fmtid="{D5CDD505-2E9C-101B-9397-08002B2CF9AE}" pid="6" name="LinksUpToDate">
    <vt:bool>false</vt:bool>
  </property>
  <property fmtid="{D5CDD505-2E9C-101B-9397-08002B2CF9AE}" pid="7" name="MMClips">
    <vt:i4>0</vt:i4>
  </property>
  <property fmtid="{D5CDD505-2E9C-101B-9397-08002B2CF9AE}" pid="8" name="Notes">
    <vt:i4>0</vt:i4>
  </property>
  <property fmtid="{D5CDD505-2E9C-101B-9397-08002B2CF9AE}" pid="9" name="PresentationFormat">
    <vt:lpwstr>Широкоэкранный</vt:lpwstr>
  </property>
  <property fmtid="{D5CDD505-2E9C-101B-9397-08002B2CF9AE}" pid="10" name="ScaleCrop">
    <vt:bool>false</vt:bool>
  </property>
  <property fmtid="{D5CDD505-2E9C-101B-9397-08002B2CF9AE}" pid="11" name="ShareDoc">
    <vt:bool>false</vt:bool>
  </property>
  <property fmtid="{D5CDD505-2E9C-101B-9397-08002B2CF9AE}" pid="12" name="Slides">
    <vt:i4>24</vt:i4>
  </property>
</Properties>
</file>